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58" r:id="rId7"/>
    <p:sldId id="266" r:id="rId8"/>
    <p:sldId id="267" r:id="rId9"/>
    <p:sldId id="268" r:id="rId10"/>
    <p:sldId id="269" r:id="rId11"/>
    <p:sldId id="270" r:id="rId12"/>
    <p:sldId id="264" r:id="rId13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357" autoAdjust="0"/>
  </p:normalViewPr>
  <p:slideViewPr>
    <p:cSldViewPr snapToGrid="0">
      <p:cViewPr varScale="1">
        <p:scale>
          <a:sx n="74" d="100"/>
          <a:sy n="74" d="100"/>
        </p:scale>
        <p:origin x="576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00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xmlns="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1767E4E-B9CA-4CF3-B069-657ABA3F8564}" type="datetime1">
              <a:rPr lang="es-ES" smtClean="0"/>
              <a:t>08/06/2020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xmlns="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1D13D6A-DFDD-4B27-9F53-83C0CD9331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73559A8-8645-4E31-8F22-6BDC772362E7}" type="datetime1">
              <a:rPr lang="es-ES" noProof="0" smtClean="0"/>
              <a:t>08/06/2020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1D7B6F-E65C-42E7-86A5-0A01C6C95227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6586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8674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1146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3570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0329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1687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0963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7260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5133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áfico 23">
            <a:extLst>
              <a:ext uri="{FF2B5EF4-FFF2-40B4-BE49-F238E27FC236}">
                <a16:creationId xmlns:a16="http://schemas.microsoft.com/office/drawing/2014/main" xmlns="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xmlns="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xmlns="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xmlns="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xmlns="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xmlns="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xmlns="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xmlns="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xmlns="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xmlns="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xmlns="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xmlns="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xmlns="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xmlns="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xmlns="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PATRÓN</a:t>
            </a:r>
          </a:p>
        </p:txBody>
      </p:sp>
      <p:sp>
        <p:nvSpPr>
          <p:cNvPr id="42" name="Marcador de posición de imagen 26">
            <a:extLst>
              <a:ext uri="{FF2B5EF4-FFF2-40B4-BE49-F238E27FC236}">
                <a16:creationId xmlns:a16="http://schemas.microsoft.com/office/drawing/2014/main" xmlns="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Presentación</a:t>
            </a:r>
            <a:br>
              <a:rPr lang="es-ES" noProof="0"/>
            </a:br>
            <a:r>
              <a:rPr lang="es-ES" noProof="0"/>
              <a:t>Título</a:t>
            </a:r>
          </a:p>
        </p:txBody>
      </p:sp>
      <p:sp>
        <p:nvSpPr>
          <p:cNvPr id="45" name="Marcador de texto 44">
            <a:extLst>
              <a:ext uri="{FF2B5EF4-FFF2-40B4-BE49-F238E27FC236}">
                <a16:creationId xmlns:a16="http://schemas.microsoft.com/office/drawing/2014/main" xmlns="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 rtlCol="0"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MES</a:t>
            </a:r>
            <a:br>
              <a:rPr lang="es-ES" noProof="0"/>
            </a:br>
            <a:r>
              <a:rPr lang="es-E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áfico 35">
            <a:extLst>
              <a:ext uri="{FF2B5EF4-FFF2-40B4-BE49-F238E27FC236}">
                <a16:creationId xmlns:a16="http://schemas.microsoft.com/office/drawing/2014/main" xmlns="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xmlns="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xmlns="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xmlns="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xmlns="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xmlns="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xmlns="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xmlns="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xmlns="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xmlns="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xmlns="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xmlns="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 rtlCol="0"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Gracias</a:t>
            </a:r>
          </a:p>
        </p:txBody>
      </p:sp>
      <p:grpSp>
        <p:nvGrpSpPr>
          <p:cNvPr id="23" name="Gráfico 21">
            <a:extLst>
              <a:ext uri="{FF2B5EF4-FFF2-40B4-BE49-F238E27FC236}">
                <a16:creationId xmlns:a16="http://schemas.microsoft.com/office/drawing/2014/main" xmlns="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xmlns="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xmlns="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0" name="Marcador de posición de imagen 28">
            <a:extLst>
              <a:ext uri="{FF2B5EF4-FFF2-40B4-BE49-F238E27FC236}">
                <a16:creationId xmlns:a16="http://schemas.microsoft.com/office/drawing/2014/main" xmlns="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35" name="Marcador de texto 34">
            <a:extLst>
              <a:ext uri="{FF2B5EF4-FFF2-40B4-BE49-F238E27FC236}">
                <a16:creationId xmlns:a16="http://schemas.microsoft.com/office/drawing/2014/main" xmlns="" id="{D53A16E5-EEB1-409A-9BF4-71F08DF7BF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720000">
            <a:off x="8526498" y="4052877"/>
            <a:ext cx="3689627" cy="642938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áfico 23">
            <a:extLst>
              <a:ext uri="{FF2B5EF4-FFF2-40B4-BE49-F238E27FC236}">
                <a16:creationId xmlns:a16="http://schemas.microsoft.com/office/drawing/2014/main" xmlns="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xmlns="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xmlns="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xmlns="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xmlns="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xmlns="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xmlns="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xmlns="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xmlns="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xmlns="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xmlns="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xmlns="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xmlns="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xmlns="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xmlns="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Presentación</a:t>
            </a:r>
            <a:br>
              <a:rPr lang="es-ES" noProof="0"/>
            </a:br>
            <a:r>
              <a:rPr lang="es-ES" noProof="0"/>
              <a:t>Título</a:t>
            </a:r>
          </a:p>
        </p:txBody>
      </p:sp>
      <p:sp>
        <p:nvSpPr>
          <p:cNvPr id="23" name="Subtítulo 2">
            <a:extLst>
              <a:ext uri="{FF2B5EF4-FFF2-40B4-BE49-F238E27FC236}">
                <a16:creationId xmlns:a16="http://schemas.microsoft.com/office/drawing/2014/main" xmlns="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rtlCol="0"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9">
            <a:extLst>
              <a:ext uri="{FF2B5EF4-FFF2-40B4-BE49-F238E27FC236}">
                <a16:creationId xmlns:a16="http://schemas.microsoft.com/office/drawing/2014/main" xmlns="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xmlns="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xmlns="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xmlns="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grpSp>
        <p:nvGrpSpPr>
          <p:cNvPr id="31" name="Gráfico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divisoria</a:t>
            </a:r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1" name="Marcador de texto 2">
            <a:extLst>
              <a:ext uri="{FF2B5EF4-FFF2-40B4-BE49-F238E27FC236}">
                <a16:creationId xmlns:a16="http://schemas.microsoft.com/office/drawing/2014/main" xmlns="" id="{E88D0B4A-E9EE-4F17-AF07-6877631314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61075" y="3345999"/>
            <a:ext cx="7319700" cy="1500187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22" name="Marcador de contenido 2">
            <a:extLst>
              <a:ext uri="{FF2B5EF4-FFF2-40B4-BE49-F238E27FC236}">
                <a16:creationId xmlns:a16="http://schemas.microsoft.com/office/drawing/2014/main" xmlns="" id="{6C9B7F00-EB71-4AB0-9B4E-A64B7BB58E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1225" y="1825625"/>
            <a:ext cx="10442575" cy="4351338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xmlns="" id="{F2DC463F-D8D9-4961-B44E-0CCDE38BA29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397608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8" name="Marcador de posición de contenido 3">
            <a:extLst>
              <a:ext uri="{FF2B5EF4-FFF2-40B4-BE49-F238E27FC236}">
                <a16:creationId xmlns:a16="http://schemas.microsoft.com/office/drawing/2014/main" xmlns="" id="{5DB1D622-84A6-489A-91BE-DF1D23C03B5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397608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xmlns="" id="{5A6B27D7-F5EE-4688-B64B-CDC996CB368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942689"/>
            <a:ext cx="5157787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8" name="Marcador de posición de contenido 3">
            <a:extLst>
              <a:ext uri="{FF2B5EF4-FFF2-40B4-BE49-F238E27FC236}">
                <a16:creationId xmlns:a16="http://schemas.microsoft.com/office/drawing/2014/main" xmlns="" id="{9D3AFCF0-98C5-4ECC-A2A6-BA8BA0A6459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638097"/>
            <a:ext cx="5157787" cy="3184634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9" name="Marcador de posición de texto 4">
            <a:extLst>
              <a:ext uri="{FF2B5EF4-FFF2-40B4-BE49-F238E27FC236}">
                <a16:creationId xmlns:a16="http://schemas.microsoft.com/office/drawing/2014/main" xmlns="" id="{3F44E47F-9EE9-414B-B2D8-DD6737905A3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942689"/>
            <a:ext cx="5183188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0" name="Marcador de posición de contenido 5">
            <a:extLst>
              <a:ext uri="{FF2B5EF4-FFF2-40B4-BE49-F238E27FC236}">
                <a16:creationId xmlns:a16="http://schemas.microsoft.com/office/drawing/2014/main" xmlns="" id="{D8D8261D-A3B4-4909-8FCD-D7C160F42D8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638097"/>
            <a:ext cx="5183188" cy="3184634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Gráfico 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7" name="Gráfico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xmlns="" id="{9E80D7DF-92B2-4A46-AA79-DDC69AC8A8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1347788"/>
            <a:ext cx="6172200" cy="4330539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9" name="Marcador de posición de texto 3">
            <a:extLst>
              <a:ext uri="{FF2B5EF4-FFF2-40B4-BE49-F238E27FC236}">
                <a16:creationId xmlns:a16="http://schemas.microsoft.com/office/drawing/2014/main" xmlns="" id="{F0A242F9-0019-4B57-A03D-285B738367A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l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Gráfico 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7" name="Gráfico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7" name="Marcador de posición de imagen 2">
            <a:extLst>
              <a:ext uri="{FF2B5EF4-FFF2-40B4-BE49-F238E27FC236}">
                <a16:creationId xmlns:a16="http://schemas.microsoft.com/office/drawing/2014/main" xmlns="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18" name="Marcador de posición de texto 3">
            <a:extLst>
              <a:ext uri="{FF2B5EF4-FFF2-40B4-BE49-F238E27FC236}">
                <a16:creationId xmlns:a16="http://schemas.microsoft.com/office/drawing/2014/main" xmlns="" id="{4C8F7DBB-2923-48F9-AE53-06CE214A362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9">
            <a:extLst>
              <a:ext uri="{FF2B5EF4-FFF2-40B4-BE49-F238E27FC236}">
                <a16:creationId xmlns:a16="http://schemas.microsoft.com/office/drawing/2014/main" xmlns="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xmlns="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xmlns="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xmlns="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grpSp>
        <p:nvGrpSpPr>
          <p:cNvPr id="31" name="Gráfico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6" name="Marcador de posición de imagen 15">
            <a:extLst>
              <a:ext uri="{FF2B5EF4-FFF2-40B4-BE49-F238E27FC236}">
                <a16:creationId xmlns:a16="http://schemas.microsoft.com/office/drawing/2014/main" xmlns="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divisoria</a:t>
            </a:r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áfico 2">
            <a:extLst>
              <a:ext uri="{FF2B5EF4-FFF2-40B4-BE49-F238E27FC236}">
                <a16:creationId xmlns:a16="http://schemas.microsoft.com/office/drawing/2014/main" xmlns="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3" name="Marcador de texto 21">
            <a:extLst>
              <a:ext uri="{FF2B5EF4-FFF2-40B4-BE49-F238E27FC236}">
                <a16:creationId xmlns:a16="http://schemas.microsoft.com/office/drawing/2014/main" xmlns="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1</a:t>
            </a:r>
          </a:p>
        </p:txBody>
      </p:sp>
      <p:sp>
        <p:nvSpPr>
          <p:cNvPr id="26" name="Marcador de texto 24">
            <a:extLst>
              <a:ext uri="{FF2B5EF4-FFF2-40B4-BE49-F238E27FC236}">
                <a16:creationId xmlns:a16="http://schemas.microsoft.com/office/drawing/2014/main" xmlns="" id="{C8BBE7AC-17E7-4828-A40C-39EED5284E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5863" y="2088090"/>
            <a:ext cx="3103110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3" name="Marcador de texto 21">
            <a:extLst>
              <a:ext uri="{FF2B5EF4-FFF2-40B4-BE49-F238E27FC236}">
                <a16:creationId xmlns:a16="http://schemas.microsoft.com/office/drawing/2014/main" xmlns="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2</a:t>
            </a:r>
          </a:p>
        </p:txBody>
      </p:sp>
      <p:sp>
        <p:nvSpPr>
          <p:cNvPr id="34" name="Marcador de texto 24">
            <a:extLst>
              <a:ext uri="{FF2B5EF4-FFF2-40B4-BE49-F238E27FC236}">
                <a16:creationId xmlns:a16="http://schemas.microsoft.com/office/drawing/2014/main" xmlns="" id="{A65257E6-B10F-49C0-862A-53648E3F2D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603" y="2088090"/>
            <a:ext cx="2243918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7" name="Marcador de texto 21">
            <a:extLst>
              <a:ext uri="{FF2B5EF4-FFF2-40B4-BE49-F238E27FC236}">
                <a16:creationId xmlns:a16="http://schemas.microsoft.com/office/drawing/2014/main" xmlns="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3</a:t>
            </a:r>
          </a:p>
        </p:txBody>
      </p:sp>
      <p:sp>
        <p:nvSpPr>
          <p:cNvPr id="38" name="Marcador de texto 24">
            <a:extLst>
              <a:ext uri="{FF2B5EF4-FFF2-40B4-BE49-F238E27FC236}">
                <a16:creationId xmlns:a16="http://schemas.microsoft.com/office/drawing/2014/main" xmlns="" id="{BCE98261-6A42-49F1-B208-2E6C24DFCF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35716" y="2105869"/>
            <a:ext cx="2959116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0" name="Marcador de texto 24">
            <a:extLst>
              <a:ext uri="{FF2B5EF4-FFF2-40B4-BE49-F238E27FC236}">
                <a16:creationId xmlns:a16="http://schemas.microsoft.com/office/drawing/2014/main" xmlns="" id="{937F4311-EBEC-44E3-8542-07503B54D7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172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3" name="Marcador de texto 24">
            <a:extLst>
              <a:ext uri="{FF2B5EF4-FFF2-40B4-BE49-F238E27FC236}">
                <a16:creationId xmlns:a16="http://schemas.microsoft.com/office/drawing/2014/main" xmlns="" id="{FED4B056-A42A-4115-B98D-177B9AFDAB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90348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5" name="Marcador de texto 24">
            <a:extLst>
              <a:ext uri="{FF2B5EF4-FFF2-40B4-BE49-F238E27FC236}">
                <a16:creationId xmlns:a16="http://schemas.microsoft.com/office/drawing/2014/main" xmlns="" id="{2D359611-5488-43D7-A2A6-E60DB2E1D8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79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6" name="Marcador de texto 24">
            <a:extLst>
              <a:ext uri="{FF2B5EF4-FFF2-40B4-BE49-F238E27FC236}">
                <a16:creationId xmlns:a16="http://schemas.microsoft.com/office/drawing/2014/main" xmlns="" id="{F2182E7C-B18B-4F73-B0D1-86196D992B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76955" y="2942030"/>
            <a:ext cx="351787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8" name="Marcador de texto 24">
            <a:extLst>
              <a:ext uri="{FF2B5EF4-FFF2-40B4-BE49-F238E27FC236}">
                <a16:creationId xmlns:a16="http://schemas.microsoft.com/office/drawing/2014/main" xmlns="" id="{3D51A445-889E-44A8-AF12-58BC161D14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1722" y="5607548"/>
            <a:ext cx="3397251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9" name="Marcador de texto 24">
            <a:extLst>
              <a:ext uri="{FF2B5EF4-FFF2-40B4-BE49-F238E27FC236}">
                <a16:creationId xmlns:a16="http://schemas.microsoft.com/office/drawing/2014/main" xmlns="" id="{358BC44E-644D-4E21-A055-1178CD0D269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4792" y="4909834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0" name="Marcador de texto 24">
            <a:extLst>
              <a:ext uri="{FF2B5EF4-FFF2-40B4-BE49-F238E27FC236}">
                <a16:creationId xmlns:a16="http://schemas.microsoft.com/office/drawing/2014/main" xmlns="" id="{32C60917-FE9C-4C02-976E-9F4DF95F16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90713" y="4909834"/>
            <a:ext cx="269293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5" name="Marcador de posición de imagen 12">
            <a:extLst>
              <a:ext uri="{FF2B5EF4-FFF2-40B4-BE49-F238E27FC236}">
                <a16:creationId xmlns:a16="http://schemas.microsoft.com/office/drawing/2014/main" xmlns="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56" name="Marcador de posición de imagen 12">
            <a:extLst>
              <a:ext uri="{FF2B5EF4-FFF2-40B4-BE49-F238E27FC236}">
                <a16:creationId xmlns:a16="http://schemas.microsoft.com/office/drawing/2014/main" xmlns="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57" name="Marcador de posición de imagen 12">
            <a:extLst>
              <a:ext uri="{FF2B5EF4-FFF2-40B4-BE49-F238E27FC236}">
                <a16:creationId xmlns:a16="http://schemas.microsoft.com/office/drawing/2014/main" xmlns="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58" name="Marcador de posición de imagen 9">
            <a:extLst>
              <a:ext uri="{FF2B5EF4-FFF2-40B4-BE49-F238E27FC236}">
                <a16:creationId xmlns:a16="http://schemas.microsoft.com/office/drawing/2014/main" xmlns="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Cómo usar esta plantilla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ex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áfico 16">
            <a:extLst>
              <a:ext uri="{FF2B5EF4-FFF2-40B4-BE49-F238E27FC236}">
                <a16:creationId xmlns:a16="http://schemas.microsoft.com/office/drawing/2014/main" xmlns="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xmlns="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xmlns="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0" name="Gráfico 23">
            <a:extLst>
              <a:ext uri="{FF2B5EF4-FFF2-40B4-BE49-F238E27FC236}">
                <a16:creationId xmlns:a16="http://schemas.microsoft.com/office/drawing/2014/main" xmlns="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1" name="Gráfico 6">
            <a:extLst>
              <a:ext uri="{FF2B5EF4-FFF2-40B4-BE49-F238E27FC236}">
                <a16:creationId xmlns:a16="http://schemas.microsoft.com/office/drawing/2014/main" xmlns="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rtlCol="0"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Diseño de texto 1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xmlns="" id="{B8041375-FFF3-48A5-8985-52AD4D496A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8990" y="3392622"/>
            <a:ext cx="3913188" cy="2249488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grpSp>
        <p:nvGrpSpPr>
          <p:cNvPr id="19" name="Gráfico 17">
            <a:extLst>
              <a:ext uri="{FF2B5EF4-FFF2-40B4-BE49-F238E27FC236}">
                <a16:creationId xmlns:a16="http://schemas.microsoft.com/office/drawing/2014/main" xmlns="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xmlns="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xmlns="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xmlns="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4" name="Marcador de posición de imagen 23">
            <a:extLst>
              <a:ext uri="{FF2B5EF4-FFF2-40B4-BE49-F238E27FC236}">
                <a16:creationId xmlns:a16="http://schemas.microsoft.com/office/drawing/2014/main" xmlns="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ex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áfico 16">
            <a:extLst>
              <a:ext uri="{FF2B5EF4-FFF2-40B4-BE49-F238E27FC236}">
                <a16:creationId xmlns:a16="http://schemas.microsoft.com/office/drawing/2014/main" xmlns="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xmlns="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xmlns="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áfico 23">
              <a:extLst>
                <a:ext uri="{FF2B5EF4-FFF2-40B4-BE49-F238E27FC236}">
                  <a16:creationId xmlns:a16="http://schemas.microsoft.com/office/drawing/2014/main" xmlns="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2" name="Gráfico 6">
              <a:extLst>
                <a:ext uri="{FF2B5EF4-FFF2-40B4-BE49-F238E27FC236}">
                  <a16:creationId xmlns:a16="http://schemas.microsoft.com/office/drawing/2014/main" xmlns="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16" name="Título 1">
            <a:extLst>
              <a:ext uri="{FF2B5EF4-FFF2-40B4-BE49-F238E27FC236}">
                <a16:creationId xmlns:a16="http://schemas.microsoft.com/office/drawing/2014/main" xmlns="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Diseño de texto 2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xmlns="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8" name="Marcador de texto 16">
            <a:extLst>
              <a:ext uri="{FF2B5EF4-FFF2-40B4-BE49-F238E27FC236}">
                <a16:creationId xmlns:a16="http://schemas.microsoft.com/office/drawing/2014/main" xmlns="" id="{9D30E37C-4282-4FD1-9238-5F541F189E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32841" y="3401290"/>
            <a:ext cx="4347933" cy="69329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0" name="Marcador de texto 16">
            <a:extLst>
              <a:ext uri="{FF2B5EF4-FFF2-40B4-BE49-F238E27FC236}">
                <a16:creationId xmlns:a16="http://schemas.microsoft.com/office/drawing/2014/main" xmlns="" id="{2B21A588-9CF1-4122-959A-D1A3DA672B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32841" y="4200309"/>
            <a:ext cx="4347933" cy="140874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grpSp>
        <p:nvGrpSpPr>
          <p:cNvPr id="22" name="Gráfico 20">
            <a:extLst>
              <a:ext uri="{FF2B5EF4-FFF2-40B4-BE49-F238E27FC236}">
                <a16:creationId xmlns:a16="http://schemas.microsoft.com/office/drawing/2014/main" xmlns="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xmlns="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xmlns="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xmlns="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7" name="Marcador de posición de imagen 26">
            <a:extLst>
              <a:ext uri="{FF2B5EF4-FFF2-40B4-BE49-F238E27FC236}">
                <a16:creationId xmlns:a16="http://schemas.microsoft.com/office/drawing/2014/main" xmlns="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 con sub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áfico 16">
            <a:extLst>
              <a:ext uri="{FF2B5EF4-FFF2-40B4-BE49-F238E27FC236}">
                <a16:creationId xmlns:a16="http://schemas.microsoft.com/office/drawing/2014/main" xmlns="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xmlns="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xmlns="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Título de la sección 1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C7EF9F20-7EC3-4301-8D75-2F88B498A5B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30139" y="3248025"/>
            <a:ext cx="4573338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0" name="Gráfico 23">
            <a:extLst>
              <a:ext uri="{FF2B5EF4-FFF2-40B4-BE49-F238E27FC236}">
                <a16:creationId xmlns:a16="http://schemas.microsoft.com/office/drawing/2014/main" xmlns="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1" name="Gráfico 6">
            <a:extLst>
              <a:ext uri="{FF2B5EF4-FFF2-40B4-BE49-F238E27FC236}">
                <a16:creationId xmlns:a16="http://schemas.microsoft.com/office/drawing/2014/main" xmlns="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Comparación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Título de la sección 1</a:t>
            </a:r>
          </a:p>
        </p:txBody>
      </p:sp>
      <p:sp>
        <p:nvSpPr>
          <p:cNvPr id="16" name="Marcador de contenido 3">
            <a:extLst>
              <a:ext uri="{FF2B5EF4-FFF2-40B4-BE49-F238E27FC236}">
                <a16:creationId xmlns:a16="http://schemas.microsoft.com/office/drawing/2014/main" xmlns="" id="{159211AA-05DE-48A1-97CC-3BE597E71490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07363" y="3248025"/>
            <a:ext cx="5073411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xmlns="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xmlns="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xmlns="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Gráfico 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7" name="Gráfico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de gráfico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xmlns="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3" name="Marcador de posición de gráfico 21">
            <a:extLst>
              <a:ext uri="{FF2B5EF4-FFF2-40B4-BE49-F238E27FC236}">
                <a16:creationId xmlns:a16="http://schemas.microsoft.com/office/drawing/2014/main" xmlns="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 gráfico</a:t>
            </a:r>
            <a:endParaRPr lang="es-ES" noProof="0"/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Gráfico 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7" name="Gráfico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de tabla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xmlns="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5" name="Marcador de título 14">
            <a:extLst>
              <a:ext uri="{FF2B5EF4-FFF2-40B4-BE49-F238E27FC236}">
                <a16:creationId xmlns:a16="http://schemas.microsoft.com/office/drawing/2014/main" xmlns="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tabla</a:t>
            </a:r>
            <a:endParaRPr lang="es-ES" noProof="0"/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xmlns="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xmlns="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áfico 16">
            <a:extLst>
              <a:ext uri="{FF2B5EF4-FFF2-40B4-BE49-F238E27FC236}">
                <a16:creationId xmlns:a16="http://schemas.microsoft.com/office/drawing/2014/main" xmlns="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xmlns="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xmlns="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grpSp>
        <p:nvGrpSpPr>
          <p:cNvPr id="9" name="Gráfico 4">
            <a:extLst>
              <a:ext uri="{FF2B5EF4-FFF2-40B4-BE49-F238E27FC236}">
                <a16:creationId xmlns:a16="http://schemas.microsoft.com/office/drawing/2014/main" xmlns="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xmlns="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xmlns="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xmlns="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16" name="Marcador de texto 3">
            <a:extLst>
              <a:ext uri="{FF2B5EF4-FFF2-40B4-BE49-F238E27FC236}">
                <a16:creationId xmlns:a16="http://schemas.microsoft.com/office/drawing/2014/main" xmlns="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es-ES" noProof="0"/>
              <a:t>EDITAR ESTILOS DE TEXTO DEL PATRÓN</a:t>
            </a:r>
          </a:p>
        </p:txBody>
      </p:sp>
      <p:sp>
        <p:nvSpPr>
          <p:cNvPr id="20" name="Marcador de posición de imagen 19">
            <a:extLst>
              <a:ext uri="{FF2B5EF4-FFF2-40B4-BE49-F238E27FC236}">
                <a16:creationId xmlns:a16="http://schemas.microsoft.com/office/drawing/2014/main" xmlns="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25" name="Título 22">
            <a:extLst>
              <a:ext uri="{FF2B5EF4-FFF2-40B4-BE49-F238E27FC236}">
                <a16:creationId xmlns:a16="http://schemas.microsoft.com/office/drawing/2014/main" xmlns="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Imagen grande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íde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áfico 16">
            <a:extLst>
              <a:ext uri="{FF2B5EF4-FFF2-40B4-BE49-F238E27FC236}">
                <a16:creationId xmlns:a16="http://schemas.microsoft.com/office/drawing/2014/main" xmlns="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xmlns="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xmlns="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rtlCol="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3" name="Marcador de posición de archivo multimedia 12">
            <a:extLst>
              <a:ext uri="{FF2B5EF4-FFF2-40B4-BE49-F238E27FC236}">
                <a16:creationId xmlns:a16="http://schemas.microsoft.com/office/drawing/2014/main" xmlns="" id="{60B14607-605B-4FF3-A0F5-BB2FCD9460CC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1743456" y="1113044"/>
            <a:ext cx="8705088" cy="405079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 elemento multimedia</a:t>
            </a:r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xmlns="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xmlns="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es-ES" noProof="0"/>
              <a:t> </a:t>
            </a:r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xmlns="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xmlns="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>
            <a:extLst>
              <a:ext uri="{FF2B5EF4-FFF2-40B4-BE49-F238E27FC236}">
                <a16:creationId xmlns:a16="http://schemas.microsoft.com/office/drawing/2014/main" xmlns="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xmlns="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771536"/>
            <a:ext cx="2743200" cy="53941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lnSpc>
                <a:spcPct val="120000"/>
              </a:lnSpc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s-ES" noProof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98C0CDE5-970C-4CC4-BF43-0DA127E73E82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68" r:id="rId19"/>
    <p:sldLayoutId id="2147483660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posición de imagen 8" descr="Niños en un escritorio mirando un bloc de notas">
            <a:extLst>
              <a:ext uri="{FF2B5EF4-FFF2-40B4-BE49-F238E27FC236}">
                <a16:creationId xmlns:a16="http://schemas.microsoft.com/office/drawing/2014/main" xmlns="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es" dirty="0" smtClean="0"/>
              <a:t>Mayo</a:t>
            </a:r>
            <a:r>
              <a:rPr lang="es" dirty="0"/>
              <a:t/>
            </a:r>
            <a:br>
              <a:rPr lang="es" dirty="0"/>
            </a:br>
            <a:r>
              <a:rPr lang="es" dirty="0" smtClean="0"/>
              <a:t>2020</a:t>
            </a:r>
            <a:endParaRPr lang="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6973981" y="2690720"/>
            <a:ext cx="5144171" cy="1827069"/>
          </a:xfrm>
        </p:spPr>
        <p:txBody>
          <a:bodyPr rtlCol="0">
            <a:noAutofit/>
          </a:bodyPr>
          <a:lstStyle/>
          <a:p>
            <a:pPr algn="ctr" rtl="0"/>
            <a:r>
              <a:rPr lang="es" sz="3600"/>
              <a:t>¿</a:t>
            </a:r>
            <a:r>
              <a:rPr lang="es" sz="3600" smtClean="0"/>
              <a:t>Cómo puedo apoyar a </a:t>
            </a:r>
            <a:r>
              <a:rPr lang="es" sz="3600" dirty="0" smtClean="0"/>
              <a:t>mi hijo/a en el </a:t>
            </a:r>
            <a:r>
              <a:rPr lang="es" sz="3600" smtClean="0"/>
              <a:t>proceso de lecto-escritura?</a:t>
            </a:r>
            <a:endParaRPr lang="es" sz="36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720000">
            <a:off x="7826440" y="5096347"/>
            <a:ext cx="4266786" cy="858767"/>
          </a:xfrm>
        </p:spPr>
        <p:txBody>
          <a:bodyPr rtlCol="0"/>
          <a:lstStyle/>
          <a:p>
            <a:pPr rtl="0"/>
            <a:r>
              <a:rPr lang="es" dirty="0" smtClean="0"/>
              <a:t>Departamento de Inclusión</a:t>
            </a:r>
            <a:endParaRPr lang="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67" y="142750"/>
            <a:ext cx="1248615" cy="129758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490012" y="6245018"/>
            <a:ext cx="3872753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sz="2400" b="1" smtClean="0"/>
              <a:t>Colegio Santa María Maipú </a:t>
            </a:r>
            <a:endParaRPr lang="es-CL" sz="2400" b="1"/>
          </a:p>
        </p:txBody>
      </p:sp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39558" y="965966"/>
            <a:ext cx="4913127" cy="1014370"/>
          </a:xfrm>
        </p:spPr>
        <p:txBody>
          <a:bodyPr rtlCol="0">
            <a:normAutofit fontScale="90000"/>
          </a:bodyPr>
          <a:lstStyle/>
          <a:p>
            <a:pPr rtl="0"/>
            <a:r>
              <a:rPr lang="es-ES" sz="2400" spc="-30" dirty="0" smtClean="0"/>
              <a:t>Algunas estrategias para </a:t>
            </a:r>
            <a:r>
              <a:rPr lang="es-ES" sz="2400" spc="-30" smtClean="0"/>
              <a:t>apoyar en la adquisisción de las habilidares para la Lecto-escritura </a:t>
            </a:r>
            <a:endParaRPr lang="es-ES" sz="2400" spc="-30" dirty="0"/>
          </a:p>
        </p:txBody>
      </p:sp>
      <p:pic>
        <p:nvPicPr>
          <p:cNvPr id="25" name="Marcador de posición de imagen 24">
            <a:extLst>
              <a:ext uri="{FF2B5EF4-FFF2-40B4-BE49-F238E27FC236}">
                <a16:creationId xmlns:a16="http://schemas.microsoft.com/office/drawing/2014/main" xmlns="" id="{D25A3CAD-2ED9-4CC4-AC5F-E449BB76427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240" y="870582"/>
            <a:ext cx="8877760" cy="5910051"/>
          </a:xfrm>
        </p:spPr>
      </p:pic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506959" y="951537"/>
            <a:ext cx="4280293" cy="942393"/>
          </a:xfrm>
        </p:spPr>
        <p:txBody>
          <a:bodyPr rtlCol="0">
            <a:normAutofit fontScale="90000"/>
          </a:bodyPr>
          <a:lstStyle/>
          <a:p>
            <a:pPr rtl="0"/>
            <a:r>
              <a:rPr lang="es-ES" smtClean="0"/>
              <a:t>1.Trabajar metódicamente</a:t>
            </a:r>
            <a:endParaRPr lang="es-ES" dirty="0"/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es-ES" sz="3200" smtClean="0"/>
              <a:t>Sonido – Letra   </a:t>
            </a:r>
            <a:endParaRPr lang="es-ES" sz="3200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1"/>
            <a:ext cx="3913188" cy="2918327"/>
          </a:xfrm>
        </p:spPr>
        <p:txBody>
          <a:bodyPr rtlCol="0">
            <a:normAutofit/>
          </a:bodyPr>
          <a:lstStyle/>
          <a:p>
            <a:pPr rtl="0"/>
            <a:r>
              <a:rPr lang="es-ES" sz="2000" dirty="0" smtClean="0"/>
              <a:t>Se centra en el reconocimiento y aprendizaje del sonido de las letras.</a:t>
            </a:r>
          </a:p>
          <a:p>
            <a:pPr rtl="0"/>
            <a:r>
              <a:rPr lang="es-ES" sz="2000" dirty="0" smtClean="0"/>
              <a:t>Cada Palabra está formada por </a:t>
            </a:r>
            <a:r>
              <a:rPr lang="es-ES" sz="2000" b="1" dirty="0" smtClean="0"/>
              <a:t>SONIDOS</a:t>
            </a:r>
            <a:r>
              <a:rPr lang="es-ES" sz="2000" dirty="0" smtClean="0"/>
              <a:t> y </a:t>
            </a:r>
            <a:r>
              <a:rPr lang="es-ES" sz="2000" b="1" dirty="0" smtClean="0"/>
              <a:t>LETRAS</a:t>
            </a:r>
            <a:r>
              <a:rPr lang="es-ES" sz="2000" dirty="0" smtClean="0"/>
              <a:t>.</a:t>
            </a:r>
          </a:p>
          <a:p>
            <a:pPr rtl="0"/>
            <a:r>
              <a:rPr lang="es-ES" sz="2000" dirty="0" smtClean="0"/>
              <a:t>Ejemplo: la  </a:t>
            </a:r>
            <a:r>
              <a:rPr lang="es-ES" sz="2000" b="1" dirty="0" smtClean="0"/>
              <a:t>M</a:t>
            </a:r>
            <a:r>
              <a:rPr lang="es-ES" sz="2000" dirty="0" smtClean="0"/>
              <a:t>, se </a:t>
            </a:r>
            <a:r>
              <a:rPr lang="es-ES" sz="2000" b="1" dirty="0" smtClean="0"/>
              <a:t>llama</a:t>
            </a:r>
            <a:r>
              <a:rPr lang="es-ES" sz="2000" dirty="0" smtClean="0"/>
              <a:t> eme y </a:t>
            </a:r>
            <a:r>
              <a:rPr lang="es-ES" sz="2000" b="1" dirty="0" smtClean="0"/>
              <a:t>suena </a:t>
            </a:r>
            <a:r>
              <a:rPr lang="es-ES" sz="2000" dirty="0" smtClean="0"/>
              <a:t>mmm.</a:t>
            </a:r>
          </a:p>
          <a:p>
            <a:pPr rtl="0"/>
            <a:r>
              <a:rPr lang="es-ES" sz="2000" dirty="0" smtClean="0"/>
              <a:t>La </a:t>
            </a:r>
            <a:r>
              <a:rPr lang="es-ES" sz="2000" b="1" dirty="0" smtClean="0"/>
              <a:t>P</a:t>
            </a:r>
            <a:r>
              <a:rPr lang="es-ES" sz="2000" dirty="0" smtClean="0"/>
              <a:t>, se </a:t>
            </a:r>
            <a:r>
              <a:rPr lang="es-ES" sz="2000" b="1" dirty="0" smtClean="0"/>
              <a:t>llama</a:t>
            </a:r>
            <a:r>
              <a:rPr lang="es-ES" sz="2000" dirty="0" smtClean="0"/>
              <a:t> pe y </a:t>
            </a:r>
            <a:r>
              <a:rPr lang="es-ES" sz="2000" b="1" dirty="0" smtClean="0"/>
              <a:t>suena</a:t>
            </a:r>
            <a:r>
              <a:rPr lang="es-ES" sz="2000" dirty="0" smtClean="0"/>
              <a:t> </a:t>
            </a:r>
            <a:r>
              <a:rPr lang="es-ES" sz="2000" dirty="0" err="1" smtClean="0"/>
              <a:t>ppp</a:t>
            </a:r>
            <a:r>
              <a:rPr lang="es-ES" sz="2000" dirty="0" smtClean="0"/>
              <a:t>.</a:t>
            </a:r>
            <a:endParaRPr lang="es-ES" sz="2000" dirty="0"/>
          </a:p>
        </p:txBody>
      </p:sp>
      <p:pic>
        <p:nvPicPr>
          <p:cNvPr id="17" name="Marcador de posición de imagen 16">
            <a:extLst>
              <a:ext uri="{FF2B5EF4-FFF2-40B4-BE49-F238E27FC236}">
                <a16:creationId xmlns:a16="http://schemas.microsoft.com/office/drawing/2014/main" xmlns="" id="{C8B885F2-2AC2-46A9-9D9B-71123D1A1F6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0000">
            <a:off x="7328630" y="209524"/>
            <a:ext cx="2758813" cy="5472101"/>
          </a:xfr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506959" y="951537"/>
            <a:ext cx="4280293" cy="942393"/>
          </a:xfrm>
        </p:spPr>
        <p:txBody>
          <a:bodyPr rtlCol="0">
            <a:noAutofit/>
          </a:bodyPr>
          <a:lstStyle/>
          <a:p>
            <a:pPr rtl="0"/>
            <a:r>
              <a:rPr lang="es-ES" sz="3200" dirty="0" smtClean="0"/>
              <a:t>2.Utilizar material </a:t>
            </a:r>
            <a:r>
              <a:rPr lang="es-ES" sz="3200" smtClean="0"/>
              <a:t>de apoyo</a:t>
            </a:r>
            <a:endParaRPr lang="es-ES" sz="3200" dirty="0"/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dirty="0" smtClean="0"/>
              <a:t>Una buena opción son las letras móviles.</a:t>
            </a:r>
            <a:endParaRPr lang="es-ES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1"/>
            <a:ext cx="3913188" cy="2918327"/>
          </a:xfrm>
        </p:spPr>
        <p:txBody>
          <a:bodyPr rtlCol="0">
            <a:normAutofit fontScale="92500"/>
          </a:bodyPr>
          <a:lstStyle/>
          <a:p>
            <a:pPr rtl="0"/>
            <a:r>
              <a:rPr lang="es-ES" dirty="0" smtClean="0"/>
              <a:t>Este material se  debe utilizar para conocer, discriminar y combinar las letras.</a:t>
            </a:r>
          </a:p>
          <a:p>
            <a:pPr rtl="0"/>
            <a:r>
              <a:rPr lang="es-ES" dirty="0" smtClean="0"/>
              <a:t>Se puede elaborar solo con papel y lápiz, escribiendo las letras del alfabeto, varias veces </a:t>
            </a:r>
            <a:r>
              <a:rPr lang="es-ES" smtClean="0"/>
              <a:t>cada una.</a:t>
            </a:r>
            <a:endParaRPr lang="es-ES" dirty="0" smtClean="0"/>
          </a:p>
          <a:p>
            <a:pPr rtl="0"/>
            <a:r>
              <a:rPr lang="es-ES" dirty="0" smtClean="0"/>
              <a:t>Se parte el trabajo con las vocales.</a:t>
            </a:r>
          </a:p>
          <a:p>
            <a:pPr rtl="0"/>
            <a:r>
              <a:rPr lang="es-ES" dirty="0" smtClean="0"/>
              <a:t>Se forman grupos de 2 o 3 vocales. No importa si no forman palabras con significado ( AO, EIU, AI, EUI, etc. </a:t>
            </a:r>
            <a:r>
              <a:rPr lang="es-ES" smtClean="0"/>
              <a:t>El o la estudiante </a:t>
            </a:r>
            <a:r>
              <a:rPr lang="es-ES" dirty="0" smtClean="0"/>
              <a:t>las debe nombrar de forma consecutiva. </a:t>
            </a:r>
          </a:p>
          <a:p>
            <a:pPr rtl="0"/>
            <a:r>
              <a:rPr lang="es-ES" dirty="0" smtClean="0"/>
              <a:t>Luego se integran 1 a 1 las consonantes.</a:t>
            </a:r>
            <a:endParaRPr lang="es-ES" dirty="0"/>
          </a:p>
        </p:txBody>
      </p:sp>
      <p:pic>
        <p:nvPicPr>
          <p:cNvPr id="17" name="Marcador de posición de imagen 16">
            <a:extLst>
              <a:ext uri="{FF2B5EF4-FFF2-40B4-BE49-F238E27FC236}">
                <a16:creationId xmlns:a16="http://schemas.microsoft.com/office/drawing/2014/main" xmlns="" id="{C8B885F2-2AC2-46A9-9D9B-71123D1A1F6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0000">
            <a:off x="6384187" y="621725"/>
            <a:ext cx="4647699" cy="4647699"/>
          </a:xfr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smtClean="0"/>
              <a:pPr rtl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723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168132" y="877531"/>
            <a:ext cx="4546895" cy="1014370"/>
          </a:xfrm>
        </p:spPr>
        <p:txBody>
          <a:bodyPr rtlCol="0">
            <a:normAutofit/>
          </a:bodyPr>
          <a:lstStyle/>
          <a:p>
            <a:pPr rtl="0"/>
            <a:r>
              <a:rPr lang="es-ES" sz="2800" spc="-30" dirty="0" smtClean="0"/>
              <a:t>3.Importante: Respetar el ritmo de cada niño/a</a:t>
            </a:r>
            <a:endParaRPr lang="es-ES" sz="2800" spc="-30" dirty="0"/>
          </a:p>
        </p:txBody>
      </p:sp>
      <p:pic>
        <p:nvPicPr>
          <p:cNvPr id="25" name="Marcador de posición de imagen 24">
            <a:extLst>
              <a:ext uri="{FF2B5EF4-FFF2-40B4-BE49-F238E27FC236}">
                <a16:creationId xmlns:a16="http://schemas.microsoft.com/office/drawing/2014/main" xmlns="" id="{D25A3CAD-2ED9-4CC4-AC5F-E449BB76427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240" y="864910"/>
            <a:ext cx="8877760" cy="5921396"/>
          </a:xfrm>
        </p:spPr>
      </p:pic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0616C4DF-BD76-4DFD-9788-A65985F0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124" y="5048518"/>
            <a:ext cx="3242301" cy="1262432"/>
          </a:xfrm>
        </p:spPr>
        <p:txBody>
          <a:bodyPr rtlCol="0"/>
          <a:lstStyle/>
          <a:p>
            <a:pPr rtl="0"/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Se debe aumentar la dificultad a medida que </a:t>
            </a:r>
            <a:r>
              <a:rPr lang="es-ES" smtClean="0">
                <a:solidFill>
                  <a:schemeClr val="bg2">
                    <a:lumMod val="50000"/>
                  </a:schemeClr>
                </a:solidFill>
              </a:rPr>
              <a:t>vaya aprendiendo cada </a:t>
            </a:r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sonido y letra.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smtClean="0"/>
              <a:pPr rtl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003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xmlns="" id="{A39B2A57-9893-4BCD-AA1A-122310BC6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5241701"/>
            <a:ext cx="2743200" cy="1069249"/>
          </a:xfrm>
        </p:spPr>
        <p:txBody>
          <a:bodyPr rtlCol="0"/>
          <a:lstStyle/>
          <a:p>
            <a:pPr rtl="0"/>
            <a:r>
              <a:rPr lang="es-ES" dirty="0" smtClean="0"/>
              <a:t>¨Buscar palabras cortas para comenzar a trabajar.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smtClean="0"/>
              <a:pPr rtl="0"/>
              <a:t>6</a:t>
            </a:fld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94969" y="2282951"/>
            <a:ext cx="3055579" cy="2559505"/>
          </a:xfrm>
        </p:spPr>
        <p:txBody>
          <a:bodyPr rtlCol="0"/>
          <a:lstStyle/>
          <a:p>
            <a:pPr rtl="0"/>
            <a:r>
              <a:rPr lang="es-ES" dirty="0" smtClean="0"/>
              <a:t>Se debe comenzar con los sonidos iniciales de las palabras.</a:t>
            </a:r>
          </a:p>
          <a:p>
            <a:pPr rtl="0"/>
            <a:r>
              <a:rPr lang="es-ES" dirty="0" smtClean="0"/>
              <a:t>Preguntas del tipo, ¿Con qué sonido comienza la palabra Mesa? </a:t>
            </a:r>
            <a:endParaRPr lang="es-ES" dirty="0"/>
          </a:p>
        </p:txBody>
      </p:sp>
      <p:pic>
        <p:nvPicPr>
          <p:cNvPr id="9" name="Marcador de posición de imagen 8">
            <a:extLst>
              <a:ext uri="{FF2B5EF4-FFF2-40B4-BE49-F238E27FC236}">
                <a16:creationId xmlns:a16="http://schemas.microsoft.com/office/drawing/2014/main" xmlns="" id="{71721CA4-A4DE-4064-A8E6-96148525225A}"/>
              </a:ext>
            </a:extLst>
          </p:cNvPr>
          <p:cNvPicPr>
            <a:picLocks noGrp="1" noChangeAspect="1"/>
          </p:cNvPicPr>
          <p:nvPr>
            <p:ph type="pic"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978" y="453610"/>
            <a:ext cx="8495014" cy="4778445"/>
          </a:xfr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61166" y="919125"/>
            <a:ext cx="3890555" cy="1091949"/>
          </a:xfrm>
        </p:spPr>
        <p:txBody>
          <a:bodyPr rtlCol="0">
            <a:normAutofit fontScale="90000"/>
          </a:bodyPr>
          <a:lstStyle/>
          <a:p>
            <a:pPr rtl="0"/>
            <a:r>
              <a:rPr lang="es-ES" dirty="0" smtClean="0"/>
              <a:t>4.Destacar los sonidos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7547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506959" y="951537"/>
            <a:ext cx="4280293" cy="942393"/>
          </a:xfrm>
        </p:spPr>
        <p:txBody>
          <a:bodyPr rtlCol="0">
            <a:normAutofit fontScale="90000"/>
          </a:bodyPr>
          <a:lstStyle/>
          <a:p>
            <a:pPr rtl="0"/>
            <a:r>
              <a:rPr lang="es-ES" dirty="0" smtClean="0"/>
              <a:t>5.Festejar los avances</a:t>
            </a:r>
            <a:endParaRPr lang="es-ES" dirty="0"/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dirty="0" smtClean="0"/>
              <a:t>Siempre se debe reconocer los logros obtenidos.</a:t>
            </a:r>
            <a:endParaRPr lang="es-ES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1"/>
            <a:ext cx="3913188" cy="2918327"/>
          </a:xfrm>
        </p:spPr>
        <p:txBody>
          <a:bodyPr rtlCol="0">
            <a:normAutofit/>
          </a:bodyPr>
          <a:lstStyle/>
          <a:p>
            <a:pPr rtl="0"/>
            <a:r>
              <a:rPr lang="es-ES" sz="2000" dirty="0" smtClean="0"/>
              <a:t>Es muy importante destacar los avances por mínimos que sean.</a:t>
            </a:r>
          </a:p>
          <a:p>
            <a:pPr rtl="0"/>
            <a:r>
              <a:rPr lang="es-ES" sz="2000" dirty="0" smtClean="0"/>
              <a:t>Señalar siempre que lo están haciendo muy bien.</a:t>
            </a:r>
          </a:p>
          <a:p>
            <a:pPr rtl="0"/>
            <a:r>
              <a:rPr lang="es-ES" sz="2000" smtClean="0"/>
              <a:t>Plantear desafíos </a:t>
            </a:r>
            <a:r>
              <a:rPr lang="es-ES" sz="2000" dirty="0" smtClean="0"/>
              <a:t>que sean capaces de lograr, para generar en ellos confianza e interés de seguir aprendiendo.</a:t>
            </a:r>
            <a:endParaRPr lang="es-ES" sz="2000" dirty="0"/>
          </a:p>
        </p:txBody>
      </p:sp>
      <p:pic>
        <p:nvPicPr>
          <p:cNvPr id="17" name="Marcador de posición de imagen 16">
            <a:extLst>
              <a:ext uri="{FF2B5EF4-FFF2-40B4-BE49-F238E27FC236}">
                <a16:creationId xmlns:a16="http://schemas.microsoft.com/office/drawing/2014/main" xmlns="" id="{C8B885F2-2AC2-46A9-9D9B-71123D1A1F6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0000">
            <a:off x="6465370" y="621725"/>
            <a:ext cx="4485333" cy="4647699"/>
          </a:xfr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smtClean="0"/>
              <a:pPr rtl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993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smtClean="0"/>
              <a:pPr rtl="0"/>
              <a:t>8</a:t>
            </a:fld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56321" y="2282950"/>
            <a:ext cx="3055579" cy="4292661"/>
          </a:xfrm>
        </p:spPr>
        <p:txBody>
          <a:bodyPr rtlCol="0">
            <a:normAutofit lnSpcReduction="10000"/>
          </a:bodyPr>
          <a:lstStyle/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s-ES" sz="1800" dirty="0" smtClean="0"/>
              <a:t>Fija</a:t>
            </a:r>
            <a:r>
              <a:rPr lang="es-ES" dirty="0" smtClean="0"/>
              <a:t>r un horario para leer y realizar alguna otra actividad a elección.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s-ES" dirty="0" smtClean="0"/>
              <a:t>Con el material se pueden crear juegos, como buscar en el hogar objetos que comiencen con…a, b, m, etc.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s-ES" dirty="0" smtClean="0"/>
              <a:t>Leer por las noches, algún libro de su interés incentiva el gusto por la lectura.</a:t>
            </a:r>
          </a:p>
          <a:p>
            <a:pPr rtl="0"/>
            <a:endParaRPr lang="es-ES" dirty="0"/>
          </a:p>
        </p:txBody>
      </p:sp>
      <p:pic>
        <p:nvPicPr>
          <p:cNvPr id="9" name="Marcador de posición de imagen 8">
            <a:extLst>
              <a:ext uri="{FF2B5EF4-FFF2-40B4-BE49-F238E27FC236}">
                <a16:creationId xmlns:a16="http://schemas.microsoft.com/office/drawing/2014/main" xmlns="" id="{71721CA4-A4DE-4064-A8E6-96148525225A}"/>
              </a:ext>
            </a:extLst>
          </p:cNvPr>
          <p:cNvPicPr>
            <a:picLocks noGrp="1" noChangeAspect="1"/>
          </p:cNvPicPr>
          <p:nvPr>
            <p:ph type="pic"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370" y="1"/>
            <a:ext cx="8154229" cy="5685664"/>
          </a:xfr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61166" y="919125"/>
            <a:ext cx="3890555" cy="1091949"/>
          </a:xfrm>
        </p:spPr>
        <p:txBody>
          <a:bodyPr rtlCol="0">
            <a:normAutofit/>
          </a:bodyPr>
          <a:lstStyle/>
          <a:p>
            <a:pPr rtl="0"/>
            <a:r>
              <a:rPr lang="es-ES" sz="2800" dirty="0" smtClean="0"/>
              <a:t>6.Otras recomendaciones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89448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es-ES" sz="2400" dirty="0" smtClean="0"/>
              <a:t>Siempre apoyar a </a:t>
            </a:r>
            <a:r>
              <a:rPr lang="es-ES" sz="2400" smtClean="0"/>
              <a:t>los niños/as</a:t>
            </a:r>
            <a:r>
              <a:rPr lang="es-ES" sz="2400" dirty="0" smtClean="0"/>
              <a:t>, ustedes son fundamentales para el éxito en el proceso de aprendizaje.</a:t>
            </a:r>
            <a:endParaRPr lang="es-ES" sz="24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es-ES" dirty="0" smtClean="0"/>
              <a:t>Colegio Santa María de Maipú.</a:t>
            </a:r>
            <a:endParaRPr lang="es-ES" dirty="0"/>
          </a:p>
        </p:txBody>
      </p:sp>
      <p:pic>
        <p:nvPicPr>
          <p:cNvPr id="7" name="Marcador de posición de imagen 6">
            <a:extLst>
              <a:ext uri="{FF2B5EF4-FFF2-40B4-BE49-F238E27FC236}">
                <a16:creationId xmlns:a16="http://schemas.microsoft.com/office/drawing/2014/main" xmlns="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40" y="1096296"/>
            <a:ext cx="5558272" cy="5259842"/>
          </a:xfrm>
        </p:spPr>
      </p:pic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8491_TF66931380" id="{FA304A21-F843-41B5-8646-9ABC0DA5771C}" vid="{3D23BB0D-90EE-4E67-BF03-B8AFFCF74F3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ECE4DFFA-4044-499B-B253-CECDC4E80F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EDE487-EF5C-4E3A-89EA-C4A4C06ADA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2F2E390-9EA7-455D-AC1E-A444746248A2}">
  <ds:schemaRefs>
    <ds:schemaRef ds:uri="http://purl.org/dc/terms/"/>
    <ds:schemaRef ds:uri="71af3243-3dd4-4a8d-8c0d-dd76da1f02a5"/>
    <ds:schemaRef ds:uri="http://purl.org/dc/elements/1.1/"/>
    <ds:schemaRef ds:uri="16c05727-aa75-4e4a-9b5f-8a80a1165891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escuela primaria</Template>
  <TotalTime>0</TotalTime>
  <Words>390</Words>
  <Application>Microsoft Office PowerPoint</Application>
  <PresentationFormat>Panorámica</PresentationFormat>
  <Paragraphs>51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Comic Sans MS</vt:lpstr>
      <vt:lpstr>Franklin Gothic Book</vt:lpstr>
      <vt:lpstr>Tema de Office</vt:lpstr>
      <vt:lpstr>¿Cómo puedo apoyar a mi hijo/a en el proceso de lecto-escritura?</vt:lpstr>
      <vt:lpstr>Algunas estrategias para apoyar en la adquisisción de las habilidares para la Lecto-escritura </vt:lpstr>
      <vt:lpstr>1.Trabajar metódicamente</vt:lpstr>
      <vt:lpstr>2.Utilizar material de apoyo</vt:lpstr>
      <vt:lpstr>3.Importante: Respetar el ritmo de cada niño/a</vt:lpstr>
      <vt:lpstr>4.Destacar los sonidos</vt:lpstr>
      <vt:lpstr>5.Festejar los avances</vt:lpstr>
      <vt:lpstr>6.Otras recomendaciones</vt:lpstr>
      <vt:lpstr>Siempre apoyar a los niños/as, ustedes son fundamentales para el éxito en el proceso de aprendizaje.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2020-05-24T21:51:13Z</dcterms:created>
  <dcterms:modified xsi:type="dcterms:W3CDTF">2020-06-08T23:27:03Z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