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61" r:id="rId8"/>
    <p:sldId id="265" r:id="rId9"/>
    <p:sldId id="268" r:id="rId10"/>
    <p:sldId id="266" r:id="rId11"/>
    <p:sldId id="267" r:id="rId12"/>
    <p:sldId id="269" r:id="rId13"/>
    <p:sldId id="264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>
        <p:scale>
          <a:sx n="60" d="100"/>
          <a:sy n="60" d="100"/>
        </p:scale>
        <p:origin x="1140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07/04/2020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07/04/2020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8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 smtClean="0"/>
              <a:t>Abril </a:t>
            </a:r>
            <a:r>
              <a:rPr lang="es" dirty="0"/>
              <a:t/>
            </a:r>
            <a:br>
              <a:rPr lang="es" dirty="0"/>
            </a:br>
            <a:r>
              <a:rPr lang="es" dirty="0" smtClean="0"/>
              <a:t>2020</a:t>
            </a:r>
            <a:endParaRPr lang="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79469" y="2687035"/>
            <a:ext cx="5218749" cy="1827069"/>
          </a:xfrm>
        </p:spPr>
        <p:txBody>
          <a:bodyPr rtlCol="0">
            <a:noAutofit/>
          </a:bodyPr>
          <a:lstStyle/>
          <a:p>
            <a:r>
              <a:rPr lang="es-CL" sz="3200" dirty="0" smtClean="0">
                <a:solidFill>
                  <a:srgbClr val="FFFFFF"/>
                </a:solidFill>
                <a:latin typeface="Arial Black" panose="020B0A04020102020204" pitchFamily="34" charset="0"/>
                <a:cs typeface="Calibri" pitchFamily="18" charset="0"/>
              </a:rPr>
              <a:t>¿Cómo puedo apoyar a mi hijo durante sus evaluaciones en casa?</a:t>
            </a:r>
            <a:endParaRPr lang="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CL" dirty="0" smtClean="0"/>
              <a:t>TIEMPOS DE EVALUACIÓN DURANTE LA CUARENTENA </a:t>
            </a:r>
            <a:endParaRPr lang="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01" y="152400"/>
            <a:ext cx="1207833" cy="125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Colegio Santa María Maipú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L" dirty="0" smtClean="0"/>
              <a:t>Departamento de Inclusión </a:t>
            </a:r>
            <a:r>
              <a:rPr lang="es-CL" dirty="0"/>
              <a:t>E</a:t>
            </a:r>
            <a:r>
              <a:rPr lang="es-CL" dirty="0" smtClean="0"/>
              <a:t>ducativa </a:t>
            </a:r>
            <a:endParaRPr lang="es-CL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667"/>
          <a:stretch>
            <a:fillRect/>
          </a:stretch>
        </p:blipFill>
        <p:spPr/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394" y="235912"/>
            <a:ext cx="1654585" cy="172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20787" y="887431"/>
            <a:ext cx="4736333" cy="1014370"/>
          </a:xfrm>
        </p:spPr>
        <p:txBody>
          <a:bodyPr rtlCol="0">
            <a:noAutofit/>
          </a:bodyPr>
          <a:lstStyle/>
          <a:p>
            <a:pPr rtl="0"/>
            <a:r>
              <a:rPr lang="es-ES" sz="2400" spc="-30" dirty="0" smtClean="0"/>
              <a:t>EVALUACIONES DURANTE EL PERIODO DE CUARENTENA </a:t>
            </a:r>
            <a:endParaRPr lang="es-ES" sz="2400" spc="-3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EXTRACTO DOCUMENTO SUBIDO A LA PAGINA DEL COLEGIO 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 rot="20789135">
            <a:off x="3844003" y="2300587"/>
            <a:ext cx="82686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300" b="1" dirty="0">
                <a:solidFill>
                  <a:schemeClr val="bg1"/>
                </a:solidFill>
              </a:rPr>
              <a:t>Durante esta semana comenzamos con el proceso de evaluación de los aprendizajes alcanzados a lo largo del primer periodo. Es importante señalar que estas  evaluaciones son una oportunidad para constatar y medir los logros individuales de cada uno de nuestros estudiantes,  valorando el  trabajo hecho en casa y la revisión de la eficacia de lo que se está haciendo. </a:t>
            </a:r>
          </a:p>
          <a:p>
            <a:r>
              <a:rPr lang="es-CL" sz="2300" b="1" dirty="0">
                <a:solidFill>
                  <a:schemeClr val="bg1"/>
                </a:solidFill>
              </a:rPr>
              <a:t>Si bien, la evaluación que será aplicada es de carácter formativo (no es calificada), es de gran importancia, porque de esta forma damos significancia e importancia al trabajo y esfuerzo que cada estudiante ha puesto en su propio aprendizaje. </a:t>
            </a: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940" y="543481"/>
            <a:ext cx="5598261" cy="108007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rtl="0"/>
            <a:r>
              <a:rPr lang="es-ES" sz="3200" dirty="0" smtClean="0"/>
              <a:t>RECOMENDACIONES PREVIAS AL PROCESO DE EVALUACIÓN </a:t>
            </a:r>
            <a:endParaRPr lang="es-ES" sz="32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561" y="5671475"/>
            <a:ext cx="6054407" cy="836769"/>
          </a:xfrm>
        </p:spPr>
        <p:txBody>
          <a:bodyPr rtlCol="0"/>
          <a:lstStyle/>
          <a:p>
            <a:pPr rtl="0"/>
            <a:r>
              <a:rPr lang="es-ES" sz="2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 orden y la organización ayudan a la calma y la seguridad…</a:t>
            </a:r>
            <a:endParaRPr lang="es-ES" sz="2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143783" y="2230912"/>
            <a:ext cx="4855964" cy="1032284"/>
          </a:xfrm>
        </p:spPr>
        <p:txBody>
          <a:bodyPr>
            <a:normAutofit/>
          </a:bodyPr>
          <a:lstStyle/>
          <a:p>
            <a:r>
              <a:rPr lang="es-CL" dirty="0" smtClean="0"/>
              <a:t>ORGANIZACIÓN DE HORARIOS DE ESTUDIO Y RENDICION DE EVALUACIONES </a:t>
            </a:r>
            <a:endParaRPr lang="es-CL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25" y="2104446"/>
            <a:ext cx="1450754" cy="14507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118" y="320842"/>
            <a:ext cx="4903625" cy="4903625"/>
          </a:xfrm>
          <a:prstGeom prst="rect">
            <a:avLst/>
          </a:prstGeom>
        </p:spPr>
      </p:pic>
      <p:pic>
        <p:nvPicPr>
          <p:cNvPr id="18" name="Marcador de posición de imagen 1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27375" r="3274" b="25025"/>
          <a:stretch/>
        </p:blipFill>
        <p:spPr>
          <a:xfrm rot="20338300">
            <a:off x="7932879" y="3799426"/>
            <a:ext cx="3917311" cy="2632172"/>
          </a:xfrm>
        </p:spPr>
      </p:pic>
      <p:sp>
        <p:nvSpPr>
          <p:cNvPr id="20" name="Multiplicar 19"/>
          <p:cNvSpPr/>
          <p:nvPr/>
        </p:nvSpPr>
        <p:spPr>
          <a:xfrm rot="20119273">
            <a:off x="8082084" y="4601216"/>
            <a:ext cx="535835" cy="613439"/>
          </a:xfrm>
          <a:prstGeom prst="mathMultiply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Multiplicar 20"/>
          <p:cNvSpPr/>
          <p:nvPr/>
        </p:nvSpPr>
        <p:spPr>
          <a:xfrm rot="20119273">
            <a:off x="9461380" y="5464816"/>
            <a:ext cx="535835" cy="613439"/>
          </a:xfrm>
          <a:prstGeom prst="mathMultiply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Multiplicar 21"/>
          <p:cNvSpPr/>
          <p:nvPr/>
        </p:nvSpPr>
        <p:spPr>
          <a:xfrm rot="20119273">
            <a:off x="9594594" y="4527179"/>
            <a:ext cx="535835" cy="613439"/>
          </a:xfrm>
          <a:prstGeom prst="mathMultiply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/>
          <p:cNvSpPr txBox="1"/>
          <p:nvPr/>
        </p:nvSpPr>
        <p:spPr>
          <a:xfrm>
            <a:off x="220386" y="3582948"/>
            <a:ext cx="5089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importante organizar con anticipación el periodo de evaluaciones, considerando el estudio y el tiempo para realizar las pruebas. De esta forma se podrá optimizar el tiempo, no solo para el trabajo, sino que también para el juego. </a:t>
            </a:r>
            <a:endParaRPr lang="es-CL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27861" y="851745"/>
            <a:ext cx="4914351" cy="1061509"/>
          </a:xfrm>
        </p:spPr>
        <p:txBody>
          <a:bodyPr rtlCol="0">
            <a:noAutofit/>
          </a:bodyPr>
          <a:lstStyle/>
          <a:p>
            <a:pPr rtl="0"/>
            <a:r>
              <a:rPr lang="es-ES" sz="3600" dirty="0" smtClean="0"/>
              <a:t>¿Cómo me organizo?</a:t>
            </a:r>
            <a:endParaRPr lang="es-ES" sz="36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8509" y="1333509"/>
            <a:ext cx="6672525" cy="1296533"/>
          </a:xfrm>
        </p:spPr>
        <p:txBody>
          <a:bodyPr tIns="180000" bIns="108000" rtlCol="0">
            <a:noAutofit/>
          </a:bodyPr>
          <a:lstStyle/>
          <a:p>
            <a:pPr algn="ctr" rtl="0"/>
            <a:r>
              <a:rPr lang="es-ES" sz="2800" dirty="0" smtClean="0">
                <a:latin typeface="+mj-lt"/>
              </a:rPr>
              <a:t>¿Qué debo considerar a la hora de planificar mi estudio y evaluaciones?</a:t>
            </a:r>
            <a:endParaRPr lang="es-ES" sz="2800" dirty="0">
              <a:latin typeface="+mj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179"/>
            <a:ext cx="3990713" cy="37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308" y="2902894"/>
            <a:ext cx="6774726" cy="35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916">
            <a:off x="202115" y="1740463"/>
            <a:ext cx="3853570" cy="272158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24295" y="390073"/>
            <a:ext cx="4391191" cy="1325563"/>
          </a:xfrm>
        </p:spPr>
        <p:txBody>
          <a:bodyPr rtlCol="0">
            <a:normAutofit/>
          </a:bodyPr>
          <a:lstStyle/>
          <a:p>
            <a:pPr>
              <a:lnSpc>
                <a:spcPts val="3700"/>
              </a:lnSpc>
            </a:pPr>
            <a:r>
              <a:rPr lang="es-ES" sz="3600" dirty="0" smtClean="0"/>
              <a:t>Antes del estudio o evaluación </a:t>
            </a:r>
            <a:endParaRPr lang="es-ES" sz="3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5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5949069" y="835893"/>
            <a:ext cx="6096000" cy="292644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n-US" altLang="zh-CN" dirty="0">
                <a:solidFill>
                  <a:prstClr val="black"/>
                </a:solidFill>
              </a:rPr>
              <a:t>	</a:t>
            </a:r>
            <a:r>
              <a:rPr lang="es-CL" altLang="zh-CN" dirty="0" smtClean="0">
                <a:solidFill>
                  <a:prstClr val="black"/>
                </a:solidFill>
              </a:rPr>
              <a:t>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Preparar el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lugar destinado al estudio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Mesa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estudio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Iluminación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temperatura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adecuada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Evitar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distractores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Disponer de el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necesario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Verificar una p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ostura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correcta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sentarse</a:t>
            </a:r>
          </a:p>
          <a:p>
            <a:pPr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Definimos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respetamos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tiempo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el estudio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Periodos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estudio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según la edad del estudiante 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Periodos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descanso/pausa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activa</a:t>
            </a:r>
            <a:endParaRPr lang="es-CL" altLang="zh-CN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82189" y="3762335"/>
            <a:ext cx="8309811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2578100" algn="l"/>
              </a:tabLst>
              <a:defRPr/>
            </a:pP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Previamente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descansamos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suficiente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2578100" algn="l"/>
              </a:tabLst>
              <a:defRPr/>
            </a:pP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Hábitos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regulares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sueño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2578100" algn="l"/>
              </a:tabLst>
              <a:defRPr/>
            </a:pP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Evitar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estímulos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antes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dormir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2578100" algn="l"/>
              </a:tabLst>
              <a:defRPr/>
            </a:pP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Evitar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estudiar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horas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sueño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viceversa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2578100" algn="l"/>
              </a:tabLst>
              <a:defRPr/>
            </a:pP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s-CL" altLang="zh-CN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Disposición y compromiso al momento de estudiar 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Estudia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estás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más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activo (Mañana)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Haz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sólo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vez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2578100" algn="l"/>
              </a:tabLst>
              <a:defRPr/>
            </a:pP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Trata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tener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mente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</a:t>
            </a: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L" altLang="zh-CN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calma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2578100" algn="l"/>
              </a:tabLst>
              <a:defRPr/>
            </a:pPr>
            <a:endParaRPr lang="es-CL" altLang="zh-CN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2578100" algn="l"/>
              </a:tabLst>
              <a:defRPr/>
            </a:pPr>
            <a:r>
              <a:rPr lang="es-CL" altLang="zh-CN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</a:t>
            </a:r>
            <a:endParaRPr lang="es-CL" altLang="zh-CN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33" y="730422"/>
            <a:ext cx="1902117" cy="21398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257" y="2343815"/>
            <a:ext cx="1902117" cy="21398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943" y="4623266"/>
            <a:ext cx="1902117" cy="21398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7449" y="3421704"/>
            <a:ext cx="190211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6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1180000">
            <a:off x="327285" y="280583"/>
            <a:ext cx="5560744" cy="20342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 smtClean="0">
                <a:latin typeface="Arial Black" panose="020B0A04020102020204" pitchFamily="34" charset="0"/>
              </a:rPr>
              <a:t>¿Qué puedo hacer para apoyar a mi hijo o hija durante una evaluación?</a:t>
            </a:r>
            <a:endParaRPr lang="es-CL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r="26926"/>
          <a:stretch/>
        </p:blipFill>
        <p:spPr>
          <a:xfrm>
            <a:off x="224055" y="2866936"/>
            <a:ext cx="1966247" cy="174822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05662" y="293949"/>
            <a:ext cx="486075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Enfóquese en el proceso de aprendizaje, mas que en  </a:t>
            </a:r>
            <a:r>
              <a:rPr lang="es-CL" sz="2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calificaciones o resultados</a:t>
            </a:r>
            <a:r>
              <a:rPr lang="es-CL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CL" sz="2000" b="1" dirty="0" smtClean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Evite </a:t>
            </a:r>
            <a:r>
              <a:rPr lang="es-CL" sz="2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usar calificativos negativos, palabras como "Flojo" y "tonto" no deben ser parte del vocabulario que usa con su hijo o hija, cuando están estudiando o haciendo una evaluación. </a:t>
            </a:r>
          </a:p>
          <a:p>
            <a:r>
              <a:rPr lang="es-CL" b="1" dirty="0">
                <a:solidFill>
                  <a:schemeClr val="accent3"/>
                </a:solidFill>
                <a:latin typeface="AR CENA" panose="02000000000000000000" pitchFamily="2" charset="0"/>
              </a:rPr>
              <a:t>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80736" y="3391279"/>
            <a:ext cx="9161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Identifique las fortalezas, resáltelas y promueva que mediante su utilización resuelva sus deberes escolares. Descubra los desafíos y </a:t>
            </a:r>
            <a:r>
              <a:rPr lang="es-CL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ayude </a:t>
            </a:r>
            <a:r>
              <a:rPr lang="es-CL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 su superación. </a:t>
            </a:r>
            <a:endParaRPr lang="es-CL" sz="20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endParaRPr lang="es-CL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Elogie </a:t>
            </a:r>
            <a:r>
              <a:rPr lang="es-CL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al o la estudiante por su esfuerzo ("Me di cuenta que realmente pensaste cómo hacerlo") en lugar de por el resultado (¡Se te facilitan las matemáticas!"); esto puede mejorar su confianza</a:t>
            </a:r>
            <a:r>
              <a:rPr lang="es-CL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s-CL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El acompañamiento que se realice durante tareas y evaluaciones, debe ser enfocado en el aprendizaje y crecimiento del estudiante. </a:t>
            </a:r>
            <a:endParaRPr lang="es-CL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7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-360000">
            <a:off x="40234" y="544064"/>
            <a:ext cx="5565939" cy="10615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L" dirty="0" smtClean="0">
                <a:latin typeface="+mj-lt"/>
              </a:rPr>
              <a:t>Durante la evaluación  </a:t>
            </a:r>
            <a:endParaRPr lang="es-CL" dirty="0">
              <a:latin typeface="+mj-lt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68458" y="2271973"/>
            <a:ext cx="4531880" cy="1700784"/>
          </a:xfrm>
        </p:spPr>
        <p:txBody>
          <a:bodyPr>
            <a:normAutofit/>
          </a:bodyPr>
          <a:lstStyle/>
          <a:p>
            <a:pPr algn="ctr"/>
            <a:r>
              <a:rPr lang="es-CL" dirty="0" smtClean="0">
                <a:latin typeface="Arial Black" panose="020B0A04020102020204" pitchFamily="34" charset="0"/>
              </a:rPr>
              <a:t>Si su hijo o hija presenta muchas dificultades, en relación a la comprensión del instrumento de evaluación, debe considerar lo siguiente.   </a:t>
            </a:r>
            <a:endParaRPr lang="es-CL" dirty="0"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75159" y="240027"/>
            <a:ext cx="6160168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900"/>
              </a:spcAft>
              <a:buFont typeface="+mj-lt"/>
              <a:buAutoNum type="arabicParenR"/>
            </a:pPr>
            <a:r>
              <a:rPr lang="es-CL" sz="2000" b="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Puedo apoyar en la lectura de enunciados e </a:t>
            </a:r>
            <a:r>
              <a:rPr lang="es-CL" sz="20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indicaciones: </a:t>
            </a:r>
            <a:endParaRPr lang="es-CL" sz="2000" b="1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Utilizar instrucciones claras y precisas </a:t>
            </a:r>
            <a:endParaRPr lang="es-CL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Entregue las instrucciones paso a paso </a:t>
            </a:r>
            <a:endParaRPr lang="es-CL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Simplifique los enunciado</a:t>
            </a:r>
            <a:endParaRPr lang="es-CL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Cambie las palabras por otras que el niño o niña conozca </a:t>
            </a:r>
            <a:endParaRPr lang="es-CL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Utilice ejemplos (sin entregar demasiada información)</a:t>
            </a:r>
            <a:endParaRPr lang="es-CL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Verifique si entendió en diferentes momentos de la tarea</a:t>
            </a:r>
            <a:r>
              <a:rPr lang="es-CL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CL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6" y="4351165"/>
            <a:ext cx="1958390" cy="225624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811356" y="3586015"/>
            <a:ext cx="63523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s-CL" sz="20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2) Active sus </a:t>
            </a:r>
            <a:r>
              <a:rPr lang="es-CL" sz="20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conocimientos previos, sin caer en entregar las </a:t>
            </a:r>
            <a:r>
              <a:rPr lang="es-CL" sz="20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respuestas: </a:t>
            </a:r>
            <a:endParaRPr lang="es-CL" sz="2000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Recuerde a su hijo lo que ya han estudiado, sin entregar demasiada información.</a:t>
            </a:r>
          </a:p>
          <a:p>
            <a:pPr marL="342900" lvl="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Pueden incluir claves que hayan utilizado durante el periodo de estudio, gráficos, dibujos y tarjetas con notas.</a:t>
            </a:r>
          </a:p>
          <a:p>
            <a:pPr marL="342900" lvl="0" indent="-34290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Active sus conocimientos, mediante preguntas claves. Ejemplo: Recuerdas que hablamos sobre esto…¿Qué recuerdas?.</a:t>
            </a:r>
            <a:endParaRPr lang="es-CL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8</a:t>
            </a:fld>
            <a:endParaRPr lang="es-ES" noProof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77646" y="2352050"/>
            <a:ext cx="4604084" cy="1700784"/>
          </a:xfrm>
        </p:spPr>
        <p:txBody>
          <a:bodyPr/>
          <a:lstStyle/>
          <a:p>
            <a:pPr algn="ctr"/>
            <a:r>
              <a:rPr lang="es-CL" dirty="0" smtClean="0"/>
              <a:t>Si su hijo o hija se muestra ansioso/a o muy inquieto al realizar la evaluación debe considerar lo siguiente. </a:t>
            </a:r>
            <a:endParaRPr lang="es-CL" dirty="0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 rot="-360000">
            <a:off x="40234" y="544064"/>
            <a:ext cx="5565939" cy="106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mtClean="0">
                <a:latin typeface="+mj-lt"/>
              </a:rPr>
              <a:t>Durante la evaluación  </a:t>
            </a:r>
            <a:endParaRPr lang="es-CL" dirty="0"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20589" y="107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5759116" y="111693"/>
            <a:ext cx="6046884" cy="615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CL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Si </a:t>
            </a:r>
            <a:r>
              <a:rPr lang="es-CL" sz="24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muestra ansioso, inquieto o distraído: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Organice la evaluación en periodos cortos, hasta llegar al </a:t>
            </a:r>
            <a:r>
              <a:rPr lang="es-CL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término.</a:t>
            </a:r>
            <a:endParaRPr lang="es-CL" sz="2000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Emplee tiempo de pausas </a:t>
            </a:r>
            <a:r>
              <a:rPr lang="es-CL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guiadas.</a:t>
            </a:r>
            <a:endParaRPr lang="es-CL" sz="2000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Motive o incentive con alguna actividad que al o la estudiante le guste. Evite utilizar celular, juegos de video o comida chatarra como premio.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Disminuya la tensión en torno a la evaluación, plantéelo como un proceso enriquecedor, que sirve para saber si como familia están </a:t>
            </a:r>
            <a:r>
              <a:rPr lang="es-CL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estudiando bien</a:t>
            </a:r>
            <a:r>
              <a:rPr lang="es-CL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Manifieste altas expectativas en </a:t>
            </a:r>
            <a:r>
              <a:rPr lang="es-CL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él </a:t>
            </a:r>
            <a:r>
              <a:rPr lang="es-CL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CL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CL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estudiante, sin presionar o mencionar los resultados directamente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 esta distraído, llame su atención constantemente de manera positiva, Ejemplo: Hijo recuerda que estamos en prueba, vamos tú puedes…</a:t>
            </a:r>
            <a:endParaRPr lang="es-CL" sz="20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0" y="4307314"/>
            <a:ext cx="3761873" cy="23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9</a:t>
            </a:fld>
            <a:endParaRPr lang="es-ES" noProof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77646" y="2352050"/>
            <a:ext cx="4604084" cy="1700784"/>
          </a:xfrm>
        </p:spPr>
        <p:txBody>
          <a:bodyPr/>
          <a:lstStyle/>
          <a:p>
            <a:pPr algn="ctr"/>
            <a:r>
              <a:rPr lang="es-CL" dirty="0" smtClean="0"/>
              <a:t>Si su hijo o hija se  muestra ansioso o muy inquieto al realizar la evaluación debe considerar lo siguiente. </a:t>
            </a:r>
            <a:endParaRPr lang="es-CL" dirty="0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 rot="-360000">
            <a:off x="40234" y="544064"/>
            <a:ext cx="5565939" cy="106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mtClean="0">
                <a:latin typeface="+mj-lt"/>
              </a:rPr>
              <a:t>Durante la evaluación  </a:t>
            </a:r>
            <a:endParaRPr lang="es-CL" dirty="0"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73" r="22546" b="1203"/>
          <a:stretch/>
        </p:blipFill>
        <p:spPr>
          <a:xfrm>
            <a:off x="277646" y="4208522"/>
            <a:ext cx="2770354" cy="210242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20589" y="107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5775158" y="256072"/>
            <a:ext cx="5518484" cy="681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Si </a:t>
            </a:r>
            <a:r>
              <a:rPr lang="es-CL" sz="20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manifiesta molestia o se niega a realizar la evaluación</a:t>
            </a:r>
            <a:r>
              <a:rPr lang="es-CL" sz="20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Permita que descanse, es importante no fatigar al o la estudiante. Los periodos de descanso hacer que pueda renovar energía y concentración.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Ponga atención a los estados de ánimo.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 el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niño o niña esta enojado/a, molesto/a, triste o preocupado/a,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costara concentrarse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Trate de animar y motivar,  es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importante que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encuentre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 sentido a lo que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aprende y hace.</a:t>
            </a:r>
            <a:endParaRPr lang="es-CL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Hable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 é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 o la estudiante, pregúntale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porque no quiere hacer los deberes, puede ser por pereza o por que encuentre dificultad en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ello, si el caso es el último medie la actividad. </a:t>
            </a:r>
            <a:endParaRPr lang="es-CL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Ayúdele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organizarse y deje en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claro lo que tiene que hacer.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 el o la estudiante tiene claridad de lo que debe realizar, será mas fácil que trabaje de manera autónoma </a:t>
            </a:r>
            <a:endParaRPr lang="es-CL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Vigile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refuerce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sus comportamientos de estudio.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0</TotalTime>
  <Words>909</Words>
  <Application>Microsoft Office PowerPoint</Application>
  <PresentationFormat>Panorámica</PresentationFormat>
  <Paragraphs>87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 Unicode MS</vt:lpstr>
      <vt:lpstr>AR CENA</vt:lpstr>
      <vt:lpstr>Arial</vt:lpstr>
      <vt:lpstr>Arial Black</vt:lpstr>
      <vt:lpstr>Calibri</vt:lpstr>
      <vt:lpstr>Century Gothic</vt:lpstr>
      <vt:lpstr>Comic Sans MS</vt:lpstr>
      <vt:lpstr>Courier New</vt:lpstr>
      <vt:lpstr>Franklin Gothic Book</vt:lpstr>
      <vt:lpstr>Times New Roman</vt:lpstr>
      <vt:lpstr>Wingdings</vt:lpstr>
      <vt:lpstr>Tema de Office</vt:lpstr>
      <vt:lpstr>¿Cómo puedo apoyar a mi hijo durante sus evaluaciones en casa?</vt:lpstr>
      <vt:lpstr>EVALUACIONES DURANTE EL PERIODO DE CUARENTENA </vt:lpstr>
      <vt:lpstr>RECOMENDACIONES PREVIAS AL PROCESO DE EVALUACIÓN </vt:lpstr>
      <vt:lpstr>¿Cómo me organizo?</vt:lpstr>
      <vt:lpstr>Antes del estudio o evaluación </vt:lpstr>
      <vt:lpstr>¿Qué puedo hacer para apoyar a mi hijo o hija durante una evaluación?</vt:lpstr>
      <vt:lpstr>Durante la evaluación  </vt:lpstr>
      <vt:lpstr>Presentación de PowerPoint</vt:lpstr>
      <vt:lpstr>Presentación de PowerPoint</vt:lpstr>
      <vt:lpstr>Colegio Santa María Maipú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2020-04-08T01:45:42Z</dcterms:created>
  <dcterms:modified xsi:type="dcterms:W3CDTF">2020-04-08T05:27:28Z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