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1" r:id="rId8"/>
    <p:sldId id="279" r:id="rId9"/>
    <p:sldId id="280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China" TargetMode="External"/><Relationship Id="rId3" Type="http://schemas.openxmlformats.org/officeDocument/2006/relationships/hyperlink" Target="https://es.wikipedia.org/wiki/Pandemia" TargetMode="External"/><Relationship Id="rId7" Type="http://schemas.openxmlformats.org/officeDocument/2006/relationships/hyperlink" Target="https://es.wikipedia.org/wiki/Wuhan" TargetMode="External"/><Relationship Id="rId2" Type="http://schemas.openxmlformats.org/officeDocument/2006/relationships/hyperlink" Target="https://es.wikipedia.org/wiki/COVID-1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s.wikipedia.org/wiki/2019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es.wikipedia.org/wiki/1_de_diciembre" TargetMode="External"/><Relationship Id="rId10" Type="http://schemas.openxmlformats.org/officeDocument/2006/relationships/hyperlink" Target="https://es.wikipedia.org/wiki/Mercado_mayorista_de_mariscos_del_sur_de_China_de_Wuhan" TargetMode="External"/><Relationship Id="rId4" Type="http://schemas.openxmlformats.org/officeDocument/2006/relationships/hyperlink" Target="https://es.wikipedia.org/wiki/SARS-CoV-2" TargetMode="External"/><Relationship Id="rId9" Type="http://schemas.openxmlformats.org/officeDocument/2006/relationships/hyperlink" Target="https://es.wikipedia.org/wiki/Neumon%C3%AD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74A26-D5AD-E04B-BDC7-D70ADCD0F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Virus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0A05E1-3D7F-3A49-AB3F-3560C0232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027" y="382940"/>
            <a:ext cx="4393973" cy="776112"/>
          </a:xfrm>
        </p:spPr>
        <p:txBody>
          <a:bodyPr/>
          <a:lstStyle/>
          <a:p>
            <a:r>
              <a:rPr lang="es-419" dirty="0"/>
              <a:t>Colegio Santa  María  de Maipú</a:t>
            </a:r>
          </a:p>
          <a:p>
            <a:r>
              <a:rPr lang="es-419" dirty="0"/>
              <a:t>Departamento de Ciencias 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2B2A2-FB01-0043-B78E-69A5E2B9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52" y="382940"/>
            <a:ext cx="5411293" cy="28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DC6F6E-C4C5-2642-9B00-667A7991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55" y="177805"/>
            <a:ext cx="1244600" cy="1625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7F608FD-B41B-40AF-B8E5-9D68FA124F82}"/>
              </a:ext>
            </a:extLst>
          </p:cNvPr>
          <p:cNvSpPr txBox="1"/>
          <p:nvPr/>
        </p:nvSpPr>
        <p:spPr>
          <a:xfrm>
            <a:off x="206477" y="4211125"/>
            <a:ext cx="10854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Objetivo de Aprendizaje:</a:t>
            </a:r>
            <a:endParaRPr lang="es-CL" dirty="0"/>
          </a:p>
          <a:p>
            <a:r>
              <a:rPr lang="es-CL" dirty="0"/>
              <a:t>OA1: Analizar, sobre la base de la investigación, factores biológicos, ambientales y sociales que influyen en la salud humana (como la nutrición, el consumo de alimentos transgénicos, la actividad física, el estrés, el consumo de alcohol y drogas, y la exposición a rayos UV, plaguicidas, patógenos y elementos contaminantes, entre otros).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237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548AA-2806-4FDC-B93C-F4392645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019" y="235974"/>
            <a:ext cx="9397181" cy="1253613"/>
          </a:xfrm>
        </p:spPr>
        <p:txBody>
          <a:bodyPr/>
          <a:lstStyle/>
          <a:p>
            <a:r>
              <a:rPr lang="es-CL" dirty="0"/>
              <a:t>Clasificación de enfermedades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7568DA-4F8B-4FDB-A528-8B1F646AF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14052"/>
            <a:ext cx="5334000" cy="46162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s-ES" sz="2300" b="1" dirty="0"/>
              <a:t>La pandemia </a:t>
            </a:r>
            <a:r>
              <a:rPr lang="es-ES" sz="2300" dirty="0"/>
              <a:t>de enfermedad por coronavirus de 2019-2020, conocida también como pandemia de </a:t>
            </a:r>
            <a:r>
              <a:rPr lang="es-ES" sz="2300" dirty="0">
                <a:hlinkClick r:id="rId2" tooltip="COVID-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r>
              <a:rPr lang="es-ES" sz="2300" dirty="0"/>
              <a:t> e inicialmente como epidemia de coronavirus de Wuhan,​ es una </a:t>
            </a:r>
            <a:r>
              <a:rPr lang="es-ES" sz="2300" dirty="0">
                <a:hlinkClick r:id="rId3" tooltip="Pandem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pandemia</a:t>
            </a:r>
            <a:r>
              <a:rPr lang="es-ES" sz="2300" dirty="0"/>
              <a:t> causada por el virus </a:t>
            </a:r>
            <a:r>
              <a:rPr lang="es-ES" sz="2300" dirty="0">
                <a:hlinkClick r:id="rId4" tooltip="SARS-CoV-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SARS-CoV-2</a:t>
            </a:r>
            <a:r>
              <a:rPr lang="es-ES" sz="2300" dirty="0"/>
              <a:t>. La pandemia comenzó el </a:t>
            </a:r>
            <a:r>
              <a:rPr lang="es-ES" sz="2300" dirty="0">
                <a:hlinkClick r:id="rId5" tooltip="1 de diciemb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de diciembre</a:t>
            </a:r>
            <a:r>
              <a:rPr lang="es-ES" sz="2300" dirty="0"/>
              <a:t> de </a:t>
            </a:r>
            <a:r>
              <a:rPr lang="es-ES" sz="2300" dirty="0">
                <a:hlinkClick r:id="rId6" tooltip="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</a:t>
            </a:r>
            <a:r>
              <a:rPr lang="es-ES" sz="2300" dirty="0"/>
              <a:t> en la ciudad de </a:t>
            </a:r>
            <a:r>
              <a:rPr lang="es-ES" sz="2300" dirty="0">
                <a:hlinkClick r:id="rId7" tooltip="Wuh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Wuhan</a:t>
            </a:r>
            <a:r>
              <a:rPr lang="es-ES" sz="2300" dirty="0"/>
              <a:t>, en </a:t>
            </a:r>
            <a:r>
              <a:rPr lang="es-ES" sz="2300" dirty="0">
                <a:hlinkClick r:id="rId8" tooltip="Ch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r>
              <a:rPr lang="es-ES" sz="2300" dirty="0"/>
              <a:t> central, cuando se reportó a un grupo de personas con </a:t>
            </a:r>
            <a:r>
              <a:rPr lang="es-ES" sz="2300" dirty="0">
                <a:hlinkClick r:id="rId9" tooltip="Neumoní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neumonía</a:t>
            </a:r>
            <a:r>
              <a:rPr lang="es-ES" sz="2300" dirty="0"/>
              <a:t> de causa desconocida, vinculada principalmente a trabajadores del </a:t>
            </a:r>
            <a:r>
              <a:rPr lang="es-ES" sz="2300" dirty="0">
                <a:hlinkClick r:id="rId10" tooltip="Mercado mayorista de mariscos del sur de China de Wuh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mercado mayorista de mariscos del sur de China de Wuhan</a:t>
            </a:r>
            <a:r>
              <a:rPr lang="es-ES" sz="2300" dirty="0"/>
              <a:t>, el cual vende, entre otros productos, varios tipos de animales exóticos vivos.</a:t>
            </a:r>
            <a:endParaRPr lang="es-CL" sz="2300" dirty="0"/>
          </a:p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63F482-B7E9-4A53-AD5D-D60DB3DFEB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6437671" y="1992951"/>
            <a:ext cx="5334000" cy="39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F785E-D62F-1546-A930-91A0875F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Características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E2E835-7987-DE47-82B7-4B9749B10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El virus depende por completo de células vivas, sean eucariotas o procariotas, para replicarse y existir.</a:t>
            </a:r>
          </a:p>
          <a:p>
            <a:r>
              <a:rPr lang="es-419" dirty="0"/>
              <a:t>Algunos poseen enzimas propias (ARN polimerasa y transcriptasa inversa)</a:t>
            </a:r>
          </a:p>
          <a:p>
            <a:endParaRPr lang="es-419" dirty="0"/>
          </a:p>
          <a:p>
            <a:r>
              <a:rPr lang="es-419" dirty="0"/>
              <a:t>Solo tienen una clase de ácido nucleico sea ADN o ARN</a:t>
            </a:r>
          </a:p>
          <a:p>
            <a:r>
              <a:rPr lang="es-419" dirty="0"/>
              <a:t>Poseen una proteína de unión de receptores para adherirse o anclarse a las células.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89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AC2C7-3FCB-8A42-9FE9-8C1F31E8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7199"/>
            <a:ext cx="8610600" cy="1293028"/>
          </a:xfrm>
        </p:spPr>
        <p:txBody>
          <a:bodyPr/>
          <a:lstStyle/>
          <a:p>
            <a:r>
              <a:rPr lang="es-419" dirty="0"/>
              <a:t>Estructura viral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E15283-76BC-E74A-B027-15A321B5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32676"/>
            <a:ext cx="10820400" cy="4024125"/>
          </a:xfrm>
        </p:spPr>
        <p:txBody>
          <a:bodyPr/>
          <a:lstStyle/>
          <a:p>
            <a:r>
              <a:rPr lang="es-419" dirty="0"/>
              <a:t>Es importante conocer la estructura de los virus para identificarlos; ya que ayuda a deducir muchas propiedades esenciales de cada virus.</a:t>
            </a:r>
          </a:p>
          <a:p>
            <a:r>
              <a:rPr lang="es-419" dirty="0"/>
              <a:t>Ejemplo: los proceso por los que se fijan y penetran a las células, para luego madurar y liberarse, pero son diferentes entre virus que poseen envoltura o cápsula externa de lípidos y aquellos que no la tienen.</a:t>
            </a:r>
          </a:p>
          <a:p>
            <a:endParaRPr lang="es-CL" dirty="0"/>
          </a:p>
        </p:txBody>
      </p:sp>
      <p:pic>
        <p:nvPicPr>
          <p:cNvPr id="1026" name="Picture 2" descr="Resultado de imagen de clasificacion de los virus">
            <a:extLst>
              <a:ext uri="{FF2B5EF4-FFF2-40B4-BE49-F238E27FC236}">
                <a16:creationId xmlns:a16="http://schemas.microsoft.com/office/drawing/2014/main" id="{CCDBE6A3-081A-4A51-9F81-6CF9305D4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59197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lasificacion de los virus">
            <a:extLst>
              <a:ext uri="{FF2B5EF4-FFF2-40B4-BE49-F238E27FC236}">
                <a16:creationId xmlns:a16="http://schemas.microsoft.com/office/drawing/2014/main" id="{BE4D7655-AB04-4F1E-B670-9D0CA4DA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08" y="2836928"/>
            <a:ext cx="5633387" cy="365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0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16504-2162-AF49-A4D1-5AFCD87A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Criterios de clasificación viral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71AFC-1F62-2548-95F3-457A38C6A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Tipo de ácido nucleico (ADN o ARN)</a:t>
            </a:r>
          </a:p>
          <a:p>
            <a:r>
              <a:rPr lang="es-419" dirty="0"/>
              <a:t>Simetría de la nucleocápside (simetría Helicoidal, Cúbica y Compleja)</a:t>
            </a:r>
          </a:p>
          <a:p>
            <a:r>
              <a:rPr lang="es-419" dirty="0"/>
              <a:t>Presencia o ausencia de envoltura o manto </a:t>
            </a:r>
          </a:p>
          <a:p>
            <a:r>
              <a:rPr lang="es-419" dirty="0"/>
              <a:t>Modo de transmisión (respiratoria, oral-fecal, zoonosis, sangre, sexual, materno-neonatal)</a:t>
            </a:r>
          </a:p>
          <a:p>
            <a:r>
              <a:rPr lang="es-419" dirty="0"/>
              <a:t>Tejidos afectados </a:t>
            </a:r>
          </a:p>
          <a:p>
            <a:r>
              <a:rPr lang="es-419" dirty="0"/>
              <a:t>Síndrome o enfermedad que produce (herpes simplex, hepatitis, hanta, sarampión, viruela, </a:t>
            </a:r>
            <a:r>
              <a:rPr lang="es-419" dirty="0" err="1"/>
              <a:t>etc</a:t>
            </a:r>
            <a:r>
              <a:rPr lang="es-419" dirty="0"/>
              <a:t>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89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6C362-A23F-B04C-A508-2093E330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489" y="228151"/>
            <a:ext cx="8610600" cy="1293028"/>
          </a:xfrm>
        </p:spPr>
        <p:txBody>
          <a:bodyPr/>
          <a:lstStyle/>
          <a:p>
            <a:r>
              <a:rPr lang="es-419" dirty="0"/>
              <a:t>Componentes de los virus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9C25EF-BBFF-B04A-BCE6-55FB65B5C6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3" y="1515984"/>
            <a:ext cx="6614705" cy="43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BDC1C38-2181-0C44-8AED-0341CBA18755}"/>
              </a:ext>
            </a:extLst>
          </p:cNvPr>
          <p:cNvSpPr txBox="1"/>
          <p:nvPr/>
        </p:nvSpPr>
        <p:spPr>
          <a:xfrm>
            <a:off x="7366000" y="1636889"/>
            <a:ext cx="4476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2000" b="1" u="sng" dirty="0"/>
              <a:t>Cápside</a:t>
            </a:r>
            <a:r>
              <a:rPr lang="es-419" sz="2000" dirty="0"/>
              <a:t>: cubierta externa proteíca de los virus.</a:t>
            </a:r>
          </a:p>
          <a:p>
            <a:pPr algn="l"/>
            <a:r>
              <a:rPr lang="es-419" sz="2000" b="1" u="sng" dirty="0"/>
              <a:t>Cápsomero</a:t>
            </a:r>
            <a:r>
              <a:rPr lang="es-419" sz="2000" dirty="0"/>
              <a:t>: proteínas estructurales que componen la cápside.</a:t>
            </a:r>
          </a:p>
          <a:p>
            <a:pPr algn="l"/>
            <a:r>
              <a:rPr lang="es-419" sz="2000" b="1" u="sng" dirty="0"/>
              <a:t>Nucleocápside</a:t>
            </a:r>
            <a:r>
              <a:rPr lang="es-419" sz="2000" dirty="0"/>
              <a:t>: cubierta protéica  compleja que envuelta el ácido nucleico viral.</a:t>
            </a:r>
          </a:p>
          <a:p>
            <a:pPr algn="l"/>
            <a:r>
              <a:rPr lang="es-419" sz="2000" b="1" u="sng" dirty="0"/>
              <a:t>Ácido nucleico</a:t>
            </a:r>
            <a:r>
              <a:rPr lang="es-419" sz="2000" b="1" dirty="0"/>
              <a:t>: </a:t>
            </a:r>
            <a:r>
              <a:rPr lang="es-419" sz="2000" dirty="0"/>
              <a:t>molécula que contiene la información genética, puede ser ADN o ARN.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57525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FCA78-87EC-4D4E-8ED1-DD3462D2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266" y="342981"/>
            <a:ext cx="9443393" cy="1418086"/>
          </a:xfrm>
        </p:spPr>
        <p:txBody>
          <a:bodyPr/>
          <a:lstStyle/>
          <a:p>
            <a:r>
              <a:rPr lang="es-419" dirty="0"/>
              <a:t>Replicación de los virus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AB6BF-F59B-C447-9460-51CFD87B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61067"/>
            <a:ext cx="10820400" cy="4024125"/>
          </a:xfrm>
        </p:spPr>
        <p:txBody>
          <a:bodyPr/>
          <a:lstStyle/>
          <a:p>
            <a:r>
              <a:rPr lang="es-419" b="1" u="sng" dirty="0"/>
              <a:t>Ciclo lítico: </a:t>
            </a:r>
            <a:r>
              <a:rPr lang="es-419" dirty="0"/>
              <a:t>el virus produce inmediatamente los ácidos nucleicos virales y las proteínas de la cápside. Esto se ensamblan, produciendo nuevas partículas virales que son liberadas al medio al producirse la lisis (ruptura) celular.</a:t>
            </a:r>
          </a:p>
          <a:p>
            <a:endParaRPr lang="es-419" dirty="0"/>
          </a:p>
          <a:p>
            <a:r>
              <a:rPr lang="es-419" b="1" u="sng" dirty="0"/>
              <a:t>Ciclo lisogénico: </a:t>
            </a:r>
            <a:r>
              <a:rPr lang="es-419" dirty="0"/>
              <a:t>el virus integra su genoma al cromosoma de la célula infectada, replicándose conjuntamente el ácido nucleico del parásito y del huésped.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370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5E46D-3701-4471-BB3A-1A8BF181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260" y="174567"/>
            <a:ext cx="10178322" cy="642851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400" dirty="0"/>
              <a:t>Coronavirus: 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9A0FA-DB39-4929-868E-8FCF98741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98" y="838423"/>
            <a:ext cx="9237553" cy="5721927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>
                <a:solidFill>
                  <a:schemeClr val="tx1"/>
                </a:solidFill>
              </a:rPr>
              <a:t>Los Coronavirus (</a:t>
            </a:r>
            <a:r>
              <a:rPr lang="es-CL" dirty="0" err="1">
                <a:solidFill>
                  <a:schemeClr val="tx1"/>
                </a:solidFill>
              </a:rPr>
              <a:t>CoV</a:t>
            </a:r>
            <a:r>
              <a:rPr lang="es-CL" dirty="0">
                <a:solidFill>
                  <a:schemeClr val="tx1"/>
                </a:solidFill>
              </a:rPr>
              <a:t>) son una amplia familia de virus que pueden causar diversas afecciones, desde el resfriado común hasta enfermedades mas graves.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Un tipo de Coronavirus son: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1"/>
                </a:solidFill>
              </a:rPr>
              <a:t>MERS-</a:t>
            </a:r>
            <a:r>
              <a:rPr lang="es-CL" dirty="0" err="1">
                <a:solidFill>
                  <a:schemeClr val="tx1"/>
                </a:solidFill>
              </a:rPr>
              <a:t>CoV</a:t>
            </a:r>
            <a:r>
              <a:rPr lang="es-CL" dirty="0">
                <a:solidFill>
                  <a:schemeClr val="tx1"/>
                </a:solidFill>
              </a:rPr>
              <a:t> (causante del síndrome respiratorio del Oriente Medio)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1"/>
                </a:solidFill>
              </a:rPr>
              <a:t>SARS-</a:t>
            </a:r>
            <a:r>
              <a:rPr lang="es-CL" dirty="0" err="1">
                <a:solidFill>
                  <a:schemeClr val="tx1"/>
                </a:solidFill>
              </a:rPr>
              <a:t>CoV</a:t>
            </a:r>
            <a:r>
              <a:rPr lang="es-CL" dirty="0">
                <a:solidFill>
                  <a:schemeClr val="tx1"/>
                </a:solidFill>
              </a:rPr>
              <a:t> (ocasiona síndrome respiratorio agudo severo)</a:t>
            </a:r>
          </a:p>
          <a:p>
            <a:pPr marL="0" indent="0" algn="just">
              <a:buNone/>
            </a:pPr>
            <a:endParaRPr lang="es-CL" dirty="0">
              <a:solidFill>
                <a:schemeClr val="tx1"/>
              </a:solidFill>
            </a:endParaRPr>
          </a:p>
          <a:p>
            <a:pPr algn="just"/>
            <a:r>
              <a:rPr lang="es-CL" dirty="0">
                <a:solidFill>
                  <a:schemeClr val="tx1"/>
                </a:solidFill>
              </a:rPr>
              <a:t>Un medio de contagio es a través de animales a personas (transmisión zoonótica)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1"/>
                </a:solidFill>
              </a:rPr>
              <a:t>MERS-</a:t>
            </a:r>
            <a:r>
              <a:rPr lang="es-CL" dirty="0" err="1">
                <a:solidFill>
                  <a:schemeClr val="tx1"/>
                </a:solidFill>
              </a:rPr>
              <a:t>CoV</a:t>
            </a:r>
            <a:r>
              <a:rPr lang="es-CL" dirty="0">
                <a:solidFill>
                  <a:schemeClr val="tx1"/>
                </a:solidFill>
              </a:rPr>
              <a:t> : Dromedario al ser humano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1"/>
                </a:solidFill>
              </a:rPr>
              <a:t>SARS-</a:t>
            </a:r>
            <a:r>
              <a:rPr lang="es-CL" dirty="0" err="1">
                <a:solidFill>
                  <a:schemeClr val="tx1"/>
                </a:solidFill>
              </a:rPr>
              <a:t>CoV</a:t>
            </a:r>
            <a:r>
              <a:rPr lang="es-CL" dirty="0">
                <a:solidFill>
                  <a:schemeClr val="tx1"/>
                </a:solidFill>
              </a:rPr>
              <a:t> : Civeta al humano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1"/>
                </a:solidFill>
              </a:rPr>
              <a:t>COVID-19: Actual Coronavirus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Existen otras sepas de Coronavirus circulando entre animales, que todavía no han infectado al ser humano.</a:t>
            </a:r>
          </a:p>
          <a:p>
            <a:pPr marL="0" indent="0">
              <a:buNone/>
            </a:pPr>
            <a:r>
              <a:rPr lang="es-CL" sz="1200" dirty="0">
                <a:solidFill>
                  <a:schemeClr val="tx1"/>
                </a:solidFill>
              </a:rPr>
              <a:t>Información extraída de la página oficial de la Organización Mundial de la Salud (OMS)</a:t>
            </a:r>
          </a:p>
        </p:txBody>
      </p:sp>
      <p:pic>
        <p:nvPicPr>
          <p:cNvPr id="2050" name="Picture 2" descr="Resultado de imagen de coronavirus">
            <a:extLst>
              <a:ext uri="{FF2B5EF4-FFF2-40B4-BE49-F238E27FC236}">
                <a16:creationId xmlns:a16="http://schemas.microsoft.com/office/drawing/2014/main" id="{B8F99C1A-E2D2-45D1-9308-38C412FD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779" y="3925814"/>
            <a:ext cx="2441323" cy="15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1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1539A-EF5D-43EC-9689-45CB9C09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54676"/>
            <a:ext cx="10178322" cy="809106"/>
          </a:xfrm>
        </p:spPr>
        <p:txBody>
          <a:bodyPr/>
          <a:lstStyle/>
          <a:p>
            <a:r>
              <a:rPr lang="es-CL" dirty="0"/>
              <a:t>Medidas de prevención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9DE3EE-0020-4A8D-BE37-9269CD82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1" y="1091738"/>
            <a:ext cx="6326758" cy="5131724"/>
          </a:xfrm>
        </p:spPr>
        <p:txBody>
          <a:bodyPr>
            <a:normAutofit fontScale="92500"/>
          </a:bodyPr>
          <a:lstStyle/>
          <a:p>
            <a:r>
              <a:rPr lang="es-CL" dirty="0">
                <a:solidFill>
                  <a:schemeClr val="tx1"/>
                </a:solidFill>
              </a:rPr>
              <a:t>Lávese las manos a fondo y con frecuencia, usando un desinfectante a base de alcohol o con agua y jabón.</a:t>
            </a:r>
          </a:p>
          <a:p>
            <a:r>
              <a:rPr lang="es-CL" dirty="0">
                <a:solidFill>
                  <a:schemeClr val="tx1"/>
                </a:solidFill>
              </a:rPr>
              <a:t>Mantenga una distancia mínima de aproximadamente 1 metro entre usted y cualquier persona que estornude o tosa.</a:t>
            </a:r>
          </a:p>
          <a:p>
            <a:r>
              <a:rPr lang="es-CL" dirty="0">
                <a:solidFill>
                  <a:schemeClr val="tx1"/>
                </a:solidFill>
              </a:rPr>
              <a:t>Evite tocarse los ojos, la nariz y la boca </a:t>
            </a:r>
          </a:p>
          <a:p>
            <a:r>
              <a:rPr lang="es-CL" dirty="0">
                <a:solidFill>
                  <a:schemeClr val="tx1"/>
                </a:solidFill>
              </a:rPr>
              <a:t>Mantener una buena higiene de las vías respiratorias (estornudar o toser con el antebrazo y/o utilizar un pañuelo, el que debe desechar de inmediato)</a:t>
            </a:r>
          </a:p>
          <a:p>
            <a:r>
              <a:rPr lang="es-CL" dirty="0">
                <a:solidFill>
                  <a:schemeClr val="tx1"/>
                </a:solidFill>
              </a:rPr>
              <a:t>Permanezca en casa si no se encuentra bien. Si tiene fiebre, tos y dificultad para respirar, busque atención médica con antelación.</a:t>
            </a:r>
          </a:p>
          <a:p>
            <a:r>
              <a:rPr lang="es-CL" dirty="0">
                <a:solidFill>
                  <a:schemeClr val="tx1"/>
                </a:solidFill>
              </a:rPr>
              <a:t>Manténgase informado sobre las últimas novedades en relación a COVID-19</a:t>
            </a:r>
          </a:p>
        </p:txBody>
      </p:sp>
      <p:pic>
        <p:nvPicPr>
          <p:cNvPr id="3074" name="Picture 2" descr="Resultado de imagen de coronavirus chile">
            <a:extLst>
              <a:ext uri="{FF2B5EF4-FFF2-40B4-BE49-F238E27FC236}">
                <a16:creationId xmlns:a16="http://schemas.microsoft.com/office/drawing/2014/main" id="{510BCFA7-0498-4632-84F4-EB03DE42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1" y="1057274"/>
            <a:ext cx="4622801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coronavirus prevencion">
            <a:extLst>
              <a:ext uri="{FF2B5EF4-FFF2-40B4-BE49-F238E27FC236}">
                <a16:creationId xmlns:a16="http://schemas.microsoft.com/office/drawing/2014/main" id="{79B22583-1534-46CB-B6B0-31FDF0BEA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1" y="3816085"/>
            <a:ext cx="4447309" cy="28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0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4194F-F8F2-4899-A37B-3A0DB5B5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77" y="1068768"/>
            <a:ext cx="3133476" cy="1060612"/>
          </a:xfrm>
        </p:spPr>
        <p:txBody>
          <a:bodyPr>
            <a:normAutofit fontScale="90000"/>
          </a:bodyPr>
          <a:lstStyle/>
          <a:p>
            <a:r>
              <a:rPr lang="es-CL" dirty="0"/>
              <a:t>VIH: virus silencioso</a:t>
            </a:r>
          </a:p>
        </p:txBody>
      </p:sp>
      <p:pic>
        <p:nvPicPr>
          <p:cNvPr id="1026" name="Picture 2" descr="Resultado de imagen de virus del vih sintomas">
            <a:extLst>
              <a:ext uri="{FF2B5EF4-FFF2-40B4-BE49-F238E27FC236}">
                <a16:creationId xmlns:a16="http://schemas.microsoft.com/office/drawing/2014/main" id="{00DE30D1-3F41-4F62-9C47-C37B5EA2A7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2231" r="2217"/>
          <a:stretch/>
        </p:blipFill>
        <p:spPr bwMode="auto">
          <a:xfrm>
            <a:off x="6395885" y="3156155"/>
            <a:ext cx="5470537" cy="33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que es el vih">
            <a:extLst>
              <a:ext uri="{FF2B5EF4-FFF2-40B4-BE49-F238E27FC236}">
                <a16:creationId xmlns:a16="http://schemas.microsoft.com/office/drawing/2014/main" id="{F67A877E-C18B-4D0A-B1CE-3D21B308D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16680" r="46106" b="22330"/>
          <a:stretch/>
        </p:blipFill>
        <p:spPr bwMode="auto">
          <a:xfrm>
            <a:off x="310421" y="111896"/>
            <a:ext cx="5013338" cy="29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vih">
            <a:extLst>
              <a:ext uri="{FF2B5EF4-FFF2-40B4-BE49-F238E27FC236}">
                <a16:creationId xmlns:a16="http://schemas.microsoft.com/office/drawing/2014/main" id="{685E71F1-0471-4DAA-8F32-A604F52C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33" y="439906"/>
            <a:ext cx="2392989" cy="23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vih prevencion">
            <a:extLst>
              <a:ext uri="{FF2B5EF4-FFF2-40B4-BE49-F238E27FC236}">
                <a16:creationId xmlns:a16="http://schemas.microsoft.com/office/drawing/2014/main" id="{A15992D0-18DD-45D1-846C-7895FCE5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8" y="3204616"/>
            <a:ext cx="5013338" cy="34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vih prevencion">
            <a:extLst>
              <a:ext uri="{FF2B5EF4-FFF2-40B4-BE49-F238E27FC236}">
                <a16:creationId xmlns:a16="http://schemas.microsoft.com/office/drawing/2014/main" id="{21530FC9-17C5-40FB-A612-93777AA4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29" y="800373"/>
            <a:ext cx="892887" cy="7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64524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732</Words>
  <Application>Microsoft Office PowerPoint</Application>
  <PresentationFormat>Panorámica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Estela de condensación</vt:lpstr>
      <vt:lpstr>Virus</vt:lpstr>
      <vt:lpstr>Características</vt:lpstr>
      <vt:lpstr>Estructura viral</vt:lpstr>
      <vt:lpstr>Criterios de clasificación viral</vt:lpstr>
      <vt:lpstr>Componentes de los virus</vt:lpstr>
      <vt:lpstr>Replicación de los virus</vt:lpstr>
      <vt:lpstr>Coronavirus: ¿qué es?</vt:lpstr>
      <vt:lpstr>Medidas de prevención  </vt:lpstr>
      <vt:lpstr>VIH: virus silencioso</vt:lpstr>
      <vt:lpstr>Clasificación de enfermedades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</dc:title>
  <dc:creator>paulacorrea1518@hotmail.com</dc:creator>
  <cp:lastModifiedBy>Pauli *</cp:lastModifiedBy>
  <cp:revision>20</cp:revision>
  <dcterms:created xsi:type="dcterms:W3CDTF">2020-03-10T15:40:54Z</dcterms:created>
  <dcterms:modified xsi:type="dcterms:W3CDTF">2020-03-17T00:48:11Z</dcterms:modified>
</cp:coreProperties>
</file>