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Luis Escobar Pacheco" initials="JLEP" lastIdx="1" clrIdx="0">
    <p:extLst>
      <p:ext uri="{19B8F6BF-5375-455C-9EA6-DF929625EA0E}">
        <p15:presenceInfo xmlns:p15="http://schemas.microsoft.com/office/powerpoint/2012/main" userId="21992fd0b7c40f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A1C"/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6T22:22:49.795" idx="1">
    <p:pos x="4436" y="2776"/>
    <p:text>El DMRE (organismo encargado de elaborar la PSU) publicó el documento "Temario de la Prueba de Transición: Competencia Lectora", el cual explica las transformaciones del antiguo al nuevo instrumento. Revísalo en el sitio https://psu.demre.cl/publicaciones/2021/2021-20-03-12-demre-temario-competencia-lectora.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5086349"/>
            <a:ext cx="6892290" cy="1336827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Comprensión lectora IIIEROS medios</a:t>
            </a:r>
            <a:br>
              <a:rPr lang="es-CL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s-CL" dirty="0">
                <a:solidFill>
                  <a:schemeClr val="accent6">
                    <a:lumMod val="50000"/>
                  </a:schemeClr>
                </a:solidFill>
              </a:rPr>
            </a:b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L" dirty="0">
                <a:solidFill>
                  <a:srgbClr val="985A1C"/>
                </a:solidFill>
              </a:rPr>
              <a:t>NOCIONES BÁSICAS</a:t>
            </a:r>
          </a:p>
        </p:txBody>
      </p:sp>
    </p:spTree>
    <p:extLst>
      <p:ext uri="{BB962C8B-B14F-4D97-AF65-F5344CB8AC3E}">
        <p14:creationId xmlns:p14="http://schemas.microsoft.com/office/powerpoint/2010/main" val="16769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2" y="1814976"/>
            <a:ext cx="3050540" cy="203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51423" y="327506"/>
            <a:ext cx="9720072" cy="1499616"/>
          </a:xfrm>
        </p:spPr>
        <p:txBody>
          <a:bodyPr/>
          <a:lstStyle/>
          <a:p>
            <a:r>
              <a:rPr lang="es-CL" dirty="0"/>
              <a:t>¿qué es la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comprensión lectora</a:t>
            </a:r>
            <a:r>
              <a:rPr lang="es-CL" dirty="0"/>
              <a:t>?</a:t>
            </a:r>
          </a:p>
        </p:txBody>
      </p:sp>
      <p:sp>
        <p:nvSpPr>
          <p:cNvPr id="7" name="Elipse 6"/>
          <p:cNvSpPr/>
          <p:nvPr/>
        </p:nvSpPr>
        <p:spPr>
          <a:xfrm>
            <a:off x="3937000" y="3291553"/>
            <a:ext cx="3429000" cy="34163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es una</a:t>
            </a:r>
          </a:p>
          <a:p>
            <a:pPr algn="ctr"/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HABILIDAD </a:t>
            </a:r>
            <a:r>
              <a:rPr lang="es-CL" sz="4400" b="1" dirty="0">
                <a:solidFill>
                  <a:srgbClr val="C00000"/>
                </a:solidFill>
                <a:latin typeface="Juice ITC" panose="04040403040A02020202" pitchFamily="82" charset="0"/>
              </a:rPr>
              <a:t>COGNITIVA</a:t>
            </a:r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COMPLEJA</a:t>
            </a:r>
            <a:endParaRPr lang="es-CL" sz="4400" b="1" dirty="0"/>
          </a:p>
        </p:txBody>
      </p:sp>
      <p:sp>
        <p:nvSpPr>
          <p:cNvPr id="17" name="Rectángulo 16"/>
          <p:cNvSpPr/>
          <p:nvPr/>
        </p:nvSpPr>
        <p:spPr>
          <a:xfrm>
            <a:off x="721032" y="4080048"/>
            <a:ext cx="3050540" cy="1430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Porque implica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actividad mental, consciente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y dirigida hacia la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resolución de problemas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asociados a la información de un texto.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035988" y="5399882"/>
            <a:ext cx="3467754" cy="10645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Porque la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resolución eficiente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de ejercicios implica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diversos pasos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y el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uso estratégico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de las habilidades.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35988" y="2528836"/>
            <a:ext cx="3467754" cy="1273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Porque necesita la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utilización de variadas destrezas o capacidades específicas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, tales como: analizar, sintetizar o inferir. 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5464277" y="1319981"/>
            <a:ext cx="0" cy="18877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474542" y="4489480"/>
            <a:ext cx="345112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9925665" y="3848669"/>
            <a:ext cx="0" cy="640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474542" y="5809314"/>
            <a:ext cx="156144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3771572" y="5197642"/>
            <a:ext cx="100496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61" y="786052"/>
            <a:ext cx="808126" cy="80812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1" y="4712513"/>
            <a:ext cx="631211" cy="6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7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298" y="217194"/>
            <a:ext cx="9720072" cy="1499616"/>
          </a:xfrm>
        </p:spPr>
        <p:txBody>
          <a:bodyPr/>
          <a:lstStyle/>
          <a:p>
            <a:r>
              <a:rPr lang="es-CL" dirty="0"/>
              <a:t>Sobre LA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MENTE</a:t>
            </a:r>
            <a:r>
              <a:rPr lang="es-CL" dirty="0"/>
              <a:t> y su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funcionamiento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282"/>
            <a:ext cx="5067300" cy="285557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1860550" y="3542882"/>
            <a:ext cx="673100" cy="5973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79073" y="2353450"/>
            <a:ext cx="3711902" cy="1113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La “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mente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” es un concepto de la psicología que se orienta a explicar las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capacidades y procesos cognitivos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de los/as seres humanos/as.</a:t>
            </a:r>
            <a:endParaRPr lang="es-CL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752168" y="1887794"/>
            <a:ext cx="0" cy="465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52168" y="1887794"/>
            <a:ext cx="44318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184058" y="1716810"/>
            <a:ext cx="2388317" cy="2423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Los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procesos cognitivos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abarcan un elevado número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“tareas” que el cerebro desarrolla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a diario, tales como: percibir, coordinar, memorizar, razonar, etc.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94830" y="4873759"/>
            <a:ext cx="2431409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 resultado de estos procesos se conoce como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COGNICIÓN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, y es la que nos posibilita conocer el mundo.</a:t>
            </a:r>
          </a:p>
        </p:txBody>
      </p:sp>
      <p:cxnSp>
        <p:nvCxnSpPr>
          <p:cNvPr id="17" name="Conector recto de flecha 16"/>
          <p:cNvCxnSpPr>
            <a:stCxn id="12" idx="2"/>
          </p:cNvCxnSpPr>
          <p:nvPr/>
        </p:nvCxnSpPr>
        <p:spPr>
          <a:xfrm>
            <a:off x="6378217" y="4140199"/>
            <a:ext cx="3533" cy="733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90" y="1716811"/>
            <a:ext cx="2805066" cy="215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Conector recto 19"/>
          <p:cNvCxnSpPr>
            <a:stCxn id="12" idx="3"/>
          </p:cNvCxnSpPr>
          <p:nvPr/>
        </p:nvCxnSpPr>
        <p:spPr>
          <a:xfrm flipV="1">
            <a:off x="7572375" y="2928504"/>
            <a:ext cx="86831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440689" y="4271860"/>
            <a:ext cx="3628715" cy="1146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Una de las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“tareas” muy importante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a la hora de estudiar o resolver una prueba es la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CONCENTRACIÓN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o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ATENCIÓN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572375" y="5483554"/>
            <a:ext cx="4497029" cy="114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(Para profundizar este tema puede ver la serie </a:t>
            </a:r>
            <a:r>
              <a:rPr lang="es-CL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Brain Games</a:t>
            </a:r>
            <a:r>
              <a:rPr lang="es-CL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Temporada 1, episodio 2, así como Temporada 2, episodios 1, 3, 6 o 10)</a:t>
            </a:r>
          </a:p>
        </p:txBody>
      </p:sp>
    </p:spTree>
    <p:extLst>
      <p:ext uri="{BB962C8B-B14F-4D97-AF65-F5344CB8AC3E}">
        <p14:creationId xmlns:p14="http://schemas.microsoft.com/office/powerpoint/2010/main" val="23996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5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918" y="232124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PROCESAMIENTO </a:t>
            </a:r>
            <a:r>
              <a:rPr lang="es-CL" dirty="0">
                <a:solidFill>
                  <a:schemeClr val="tx1"/>
                </a:solidFill>
              </a:rPr>
              <a:t>DE LA INFORMACIÓN</a:t>
            </a:r>
          </a:p>
        </p:txBody>
      </p:sp>
      <p:sp>
        <p:nvSpPr>
          <p:cNvPr id="4" name="Elipse 3"/>
          <p:cNvSpPr/>
          <p:nvPr/>
        </p:nvSpPr>
        <p:spPr>
          <a:xfrm>
            <a:off x="4538153" y="2680244"/>
            <a:ext cx="3429000" cy="34163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PSU </a:t>
            </a:r>
          </a:p>
          <a:p>
            <a:pPr algn="ctr"/>
            <a:r>
              <a:rPr lang="es-CL" sz="4400" b="1" dirty="0">
                <a:solidFill>
                  <a:srgbClr val="C00000"/>
                </a:solidFill>
                <a:latin typeface="Juice ITC" panose="04040403040A02020202" pitchFamily="82" charset="0"/>
              </a:rPr>
              <a:t>LENGUAJE</a:t>
            </a:r>
          </a:p>
          <a:p>
            <a:pPr algn="ctr"/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(transición)</a:t>
            </a:r>
            <a:endParaRPr lang="es-CL" sz="6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1473958" y="4284301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1473958" y="4067033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1473958" y="3880237"/>
            <a:ext cx="0" cy="1867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473958" y="4284301"/>
            <a:ext cx="0" cy="2081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768739" y="1820850"/>
            <a:ext cx="3103546" cy="1955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C00000"/>
                </a:solidFill>
                <a:latin typeface="Ink Free" panose="03080402000500000000" pitchFamily="66" charset="0"/>
              </a:rPr>
              <a:t>RASTREAR-LOCALIZAR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El(la) lector(a) es capaz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identificar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información explícita,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seleccionar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y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organizar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el contenido del texto.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68739" y="4538915"/>
            <a:ext cx="3103546" cy="203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b="1" dirty="0">
              <a:solidFill>
                <a:srgbClr val="C00000"/>
              </a:solidFill>
              <a:latin typeface="Ink Free" panose="03080402000500000000" pitchFamily="66" charset="0"/>
            </a:endParaRPr>
          </a:p>
          <a:p>
            <a:r>
              <a:rPr lang="es-CL" b="1" dirty="0">
                <a:solidFill>
                  <a:srgbClr val="C00000"/>
                </a:solidFill>
                <a:latin typeface="Ink Free" panose="03080402000500000000" pitchFamily="66" charset="0"/>
              </a:rPr>
              <a:t>RELACIONAR-INTERPRETAR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El(la) lector(a) es capaz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relacionar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las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distintas partes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del texto, así como de establecer su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sentido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autónomo e integrado.</a:t>
            </a:r>
          </a:p>
          <a:p>
            <a:endParaRPr lang="es-CL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171296" y="1074821"/>
            <a:ext cx="2625912" cy="55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C00000"/>
                </a:solidFill>
                <a:latin typeface="Ink Free" panose="03080402000500000000" pitchFamily="66" charset="0"/>
              </a:rPr>
              <a:t>EVALUAR-REFLEXIONAR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El(la) lector(a) es capaz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utilizar la información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explícita e implícita para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juzgar críticamente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el texto,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valorar relevancia, credibilidad y calidad de la información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.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También implica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procesamientos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metatextuales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en la medida que suponen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evaluar el registro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,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estructura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,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pertinencia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,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calidad del uso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del lenguaje o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calidad de los argumentos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presentados.</a:t>
            </a:r>
            <a:endParaRPr lang="es-CL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cxnSp>
        <p:nvCxnSpPr>
          <p:cNvPr id="17" name="Conector recto de flecha 16"/>
          <p:cNvCxnSpPr>
            <a:stCxn id="4" idx="6"/>
          </p:cNvCxnSpPr>
          <p:nvPr/>
        </p:nvCxnSpPr>
        <p:spPr>
          <a:xfrm>
            <a:off x="7967153" y="4388394"/>
            <a:ext cx="120414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58" y="5296976"/>
            <a:ext cx="1279938" cy="127993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047267" y="1601176"/>
            <a:ext cx="4497029" cy="114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C00000"/>
                </a:solidFill>
                <a:latin typeface="Ink Free" panose="03080402000500000000" pitchFamily="66" charset="0"/>
              </a:rPr>
              <a:t>Según el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DEMRE</a:t>
            </a:r>
            <a:r>
              <a:rPr lang="es-CL" dirty="0">
                <a:solidFill>
                  <a:srgbClr val="C00000"/>
                </a:solidFill>
                <a:latin typeface="Ink Free" panose="03080402000500000000" pitchFamily="66" charset="0"/>
              </a:rPr>
              <a:t>, existen diversas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formas de acceder al procesamiento de información </a:t>
            </a:r>
            <a:r>
              <a:rPr lang="es-CL" dirty="0">
                <a:solidFill>
                  <a:srgbClr val="C00000"/>
                </a:solidFill>
                <a:latin typeface="Ink Free" panose="03080402000500000000" pitchFamily="66" charset="0"/>
              </a:rPr>
              <a:t>que nos ofrece un texto. Estas son: </a:t>
            </a:r>
          </a:p>
        </p:txBody>
      </p:sp>
    </p:spTree>
    <p:extLst>
      <p:ext uri="{BB962C8B-B14F-4D97-AF65-F5344CB8AC3E}">
        <p14:creationId xmlns:p14="http://schemas.microsoft.com/office/powerpoint/2010/main" val="31435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07" y="248332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HABILIDADES </a:t>
            </a:r>
            <a:r>
              <a:rPr lang="es-CL" dirty="0"/>
              <a:t>DE COMPRENSIÓN LECTORA</a:t>
            </a:r>
          </a:p>
        </p:txBody>
      </p:sp>
      <p:sp>
        <p:nvSpPr>
          <p:cNvPr id="4" name="Elipse 3"/>
          <p:cNvSpPr/>
          <p:nvPr/>
        </p:nvSpPr>
        <p:spPr>
          <a:xfrm>
            <a:off x="1539873" y="1502948"/>
            <a:ext cx="3429000" cy="34163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RASTREAR - LOCALIZAR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6233" y="2936383"/>
            <a:ext cx="1173640" cy="5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rgbClr val="C00000"/>
                </a:solidFill>
              </a:rPr>
              <a:t>NIVEL 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69051" y="3801979"/>
            <a:ext cx="4686300" cy="2637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Consiste en: </a:t>
            </a:r>
            <a:r>
              <a:rPr lang="es-MX" sz="2800" b="1" dirty="0">
                <a:solidFill>
                  <a:srgbClr val="FFC000"/>
                </a:solidFill>
                <a:latin typeface="Ink Free" panose="03080402000500000000" pitchFamily="66" charset="0"/>
              </a:rPr>
              <a:t>reconocer</a:t>
            </a: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 elementos, conceptos, procedimientos de</a:t>
            </a:r>
          </a:p>
          <a:p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orden textual, lingüístico o literario presentes en el texto.</a:t>
            </a:r>
            <a:endParaRPr lang="es-CL" sz="28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4145" y="5354593"/>
            <a:ext cx="3714728" cy="1084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La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HABILIDAD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fundamental en este primer nivel es la de </a:t>
            </a:r>
            <a:r>
              <a:rPr lang="es-CL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IDENTIFICAR</a:t>
            </a:r>
            <a:endParaRPr lang="es-CL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7" y="481943"/>
            <a:ext cx="808126" cy="8081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2" y="1493231"/>
            <a:ext cx="4686300" cy="1992581"/>
          </a:xfrm>
          <a:prstGeom prst="rect">
            <a:avLst/>
          </a:prstGeom>
        </p:spPr>
      </p:pic>
      <p:cxnSp>
        <p:nvCxnSpPr>
          <p:cNvPr id="24" name="Conector recto 23"/>
          <p:cNvCxnSpPr>
            <a:stCxn id="4" idx="4"/>
          </p:cNvCxnSpPr>
          <p:nvPr/>
        </p:nvCxnSpPr>
        <p:spPr>
          <a:xfrm>
            <a:off x="3254373" y="4919248"/>
            <a:ext cx="5662" cy="4353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1" idx="3"/>
          </p:cNvCxnSpPr>
          <p:nvPr/>
        </p:nvCxnSpPr>
        <p:spPr>
          <a:xfrm flipV="1">
            <a:off x="4968873" y="5891917"/>
            <a:ext cx="1900178" cy="49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07" y="248332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HABILIDADES </a:t>
            </a:r>
            <a:r>
              <a:rPr lang="es-CL" dirty="0"/>
              <a:t>DE COMPRENSIÓN LECTORA</a:t>
            </a:r>
          </a:p>
        </p:txBody>
      </p:sp>
      <p:sp>
        <p:nvSpPr>
          <p:cNvPr id="4" name="Elipse 3"/>
          <p:cNvSpPr/>
          <p:nvPr/>
        </p:nvSpPr>
        <p:spPr>
          <a:xfrm>
            <a:off x="4329672" y="2779703"/>
            <a:ext cx="3429000" cy="34163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900" b="1" dirty="0">
                <a:solidFill>
                  <a:srgbClr val="FFC000"/>
                </a:solidFill>
                <a:latin typeface="Juice ITC" panose="04040403040A02020202" pitchFamily="82" charset="0"/>
              </a:rPr>
              <a:t>RELACIONAR INTERPRETAR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5400000">
            <a:off x="5391641" y="1918168"/>
            <a:ext cx="1173640" cy="5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rgbClr val="FFC000"/>
                </a:solidFill>
              </a:rPr>
              <a:t>NIVEL 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7" y="481943"/>
            <a:ext cx="808126" cy="80812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32078" y="2142065"/>
            <a:ext cx="3228830" cy="1548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Relacionar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establecer</a:t>
            </a:r>
          </a:p>
          <a:p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conexiones entre dos o más partes de un texto (palabra, oración, párrafo, etc).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2078" y="4483840"/>
            <a:ext cx="3228830" cy="1889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Sintetizar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determinar la idea o las ideas centrales de un texto o de un fragmento de este, con el propósito de una reformulación del contenido original.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738393" y="4129601"/>
            <a:ext cx="3103546" cy="2350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Interpretar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determinar la función o finalidad, de un elemento textual para atribuirle un sentido de lectura</a:t>
            </a:r>
          </a:p>
          <a:p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coherente con el contexto de lo leído.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738393" y="1747948"/>
            <a:ext cx="3103546" cy="1344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Inferir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derivar información implícita desde la información explícita contenida en el texto.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1393747" y="3899291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1265477" y="4162744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7361411" y="3418028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519584" y="3690491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265477" y="4162744"/>
            <a:ext cx="0" cy="3210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1393747" y="3690491"/>
            <a:ext cx="0" cy="20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0425606" y="3092837"/>
            <a:ext cx="0" cy="3251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0583779" y="3690491"/>
            <a:ext cx="0" cy="4391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07" y="248332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HABILIDADES </a:t>
            </a:r>
            <a:r>
              <a:rPr lang="es-CL" dirty="0"/>
              <a:t>DE COMPRENSIÓN LECTORA</a:t>
            </a:r>
          </a:p>
        </p:txBody>
      </p:sp>
      <p:sp>
        <p:nvSpPr>
          <p:cNvPr id="4" name="Elipse 3"/>
          <p:cNvSpPr/>
          <p:nvPr/>
        </p:nvSpPr>
        <p:spPr>
          <a:xfrm>
            <a:off x="1539873" y="1502948"/>
            <a:ext cx="3429000" cy="34163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C00000"/>
                </a:solidFill>
                <a:latin typeface="Juice ITC" panose="04040403040A02020202" pitchFamily="82" charset="0"/>
              </a:rPr>
              <a:t>EVALUAR-</a:t>
            </a:r>
            <a:r>
              <a:rPr lang="es-CL" sz="4800" b="1" dirty="0">
                <a:solidFill>
                  <a:srgbClr val="C00000"/>
                </a:solidFill>
                <a:latin typeface="Juice ITC" panose="04040403040A02020202" pitchFamily="82" charset="0"/>
              </a:rPr>
              <a:t>REFLEXIONAR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6233" y="2936383"/>
            <a:ext cx="1173640" cy="5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chemeClr val="accent3">
                    <a:lumMod val="50000"/>
                  </a:schemeClr>
                </a:solidFill>
              </a:rPr>
              <a:t>NIVEL 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69051" y="4217158"/>
            <a:ext cx="4686300" cy="2222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Consiste en: formular un </a:t>
            </a:r>
            <a:r>
              <a:rPr lang="es-MX" sz="2000" b="1" dirty="0">
                <a:solidFill>
                  <a:srgbClr val="FFC000"/>
                </a:solidFill>
                <a:latin typeface="Ink Free" panose="03080402000500000000" pitchFamily="66" charset="0"/>
              </a:rPr>
              <a:t>juicio valorativo </a:t>
            </a:r>
            <a:r>
              <a:rPr lang="es-MX" sz="2000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con relación a la información presente en el texto, al propósito, la forma del texto (registro, estructura, pertinencia o calidad) y la posición del emisor y su intención comunicativa.</a:t>
            </a:r>
            <a:endParaRPr lang="es-CL" sz="2000" b="1" dirty="0">
              <a:solidFill>
                <a:srgbClr val="27CED7">
                  <a:lumMod val="50000"/>
                </a:srgbClr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4145" y="5354593"/>
            <a:ext cx="3714728" cy="1084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La </a:t>
            </a:r>
            <a:r>
              <a:rPr lang="es-CL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HABILIDAD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fundamental en este tercer nivel es la de </a:t>
            </a:r>
            <a:r>
              <a:rPr lang="es-CL" sz="2000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EVALUAR</a:t>
            </a:r>
            <a:endParaRPr lang="es-CL" b="1" dirty="0">
              <a:solidFill>
                <a:srgbClr val="27CED7">
                  <a:lumMod val="50000"/>
                </a:srgbClr>
              </a:solidFill>
              <a:latin typeface="Ink Free" panose="03080402000500000000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7" y="481943"/>
            <a:ext cx="808126" cy="808126"/>
          </a:xfrm>
          <a:prstGeom prst="rect">
            <a:avLst/>
          </a:prstGeom>
        </p:spPr>
      </p:pic>
      <p:cxnSp>
        <p:nvCxnSpPr>
          <p:cNvPr id="24" name="Conector recto 23"/>
          <p:cNvCxnSpPr>
            <a:stCxn id="4" idx="4"/>
          </p:cNvCxnSpPr>
          <p:nvPr/>
        </p:nvCxnSpPr>
        <p:spPr>
          <a:xfrm>
            <a:off x="3254373" y="4919248"/>
            <a:ext cx="5662" cy="4353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1" idx="3"/>
          </p:cNvCxnSpPr>
          <p:nvPr/>
        </p:nvCxnSpPr>
        <p:spPr>
          <a:xfrm flipV="1">
            <a:off x="4968873" y="5891917"/>
            <a:ext cx="1900178" cy="49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3" y="1443956"/>
            <a:ext cx="5181847" cy="23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427" y="539496"/>
            <a:ext cx="9720072" cy="1499616"/>
          </a:xfrm>
        </p:spPr>
        <p:txBody>
          <a:bodyPr>
            <a:normAutofit/>
          </a:bodyPr>
          <a:lstStyle/>
          <a:p>
            <a:pPr algn="r"/>
            <a:r>
              <a:rPr lang="es-CL" sz="5400" dirty="0"/>
              <a:t>¡A </a:t>
            </a:r>
            <a:r>
              <a:rPr lang="es-CL" sz="5400" dirty="0">
                <a:solidFill>
                  <a:schemeClr val="accent3">
                    <a:lumMod val="50000"/>
                  </a:schemeClr>
                </a:solidFill>
              </a:rPr>
              <a:t>COMPRENDER</a:t>
            </a:r>
            <a:r>
              <a:rPr lang="es-CL" sz="5400" dirty="0"/>
              <a:t> TEXTOS!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4" y="830707"/>
            <a:ext cx="3521040" cy="332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4199" y="2491232"/>
            <a:ext cx="5321300" cy="402336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dirty="0"/>
              <a:t>Toma estos </a:t>
            </a:r>
            <a:r>
              <a:rPr lang="es-CL" dirty="0">
                <a:solidFill>
                  <a:srgbClr val="C00000"/>
                </a:solidFill>
              </a:rPr>
              <a:t>conceptos</a:t>
            </a:r>
            <a:r>
              <a:rPr lang="es-CL" dirty="0"/>
              <a:t> como </a:t>
            </a:r>
            <a:r>
              <a:rPr lang="es-CL" dirty="0">
                <a:solidFill>
                  <a:srgbClr val="C00000"/>
                </a:solidFill>
              </a:rPr>
              <a:t>base</a:t>
            </a:r>
            <a:r>
              <a:rPr lang="es-CL" dirty="0"/>
              <a:t> para tus ejercicios de </a:t>
            </a:r>
            <a:r>
              <a:rPr lang="es-CL" dirty="0">
                <a:solidFill>
                  <a:srgbClr val="C00000"/>
                </a:solidFill>
              </a:rPr>
              <a:t>comprensión lectora</a:t>
            </a:r>
            <a:r>
              <a:rPr lang="es-CL" dirty="0"/>
              <a:t>.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dirty="0"/>
              <a:t>Nuestro trabajo en las próximas sesiones consistirá en formular </a:t>
            </a:r>
            <a:r>
              <a:rPr lang="es-CL" dirty="0">
                <a:solidFill>
                  <a:srgbClr val="C00000"/>
                </a:solidFill>
              </a:rPr>
              <a:t>ESTRATEGIAS DE COMPRENSIÓN</a:t>
            </a:r>
            <a:r>
              <a:rPr lang="es-CL" dirty="0"/>
              <a:t>, que te permitan realizar un proceso de lectura </a:t>
            </a:r>
            <a:r>
              <a:rPr lang="es-CL" dirty="0">
                <a:solidFill>
                  <a:srgbClr val="C00000"/>
                </a:solidFill>
              </a:rPr>
              <a:t>controlado y eficiente</a:t>
            </a:r>
            <a:r>
              <a:rPr lang="es-CL" dirty="0"/>
              <a:t>… Mientras más consciente seas de tu proceso de comprensión lectora, más opciones tienes de hacerlo bien. </a:t>
            </a:r>
          </a:p>
        </p:txBody>
      </p:sp>
    </p:spTree>
    <p:extLst>
      <p:ext uri="{BB962C8B-B14F-4D97-AF65-F5344CB8AC3E}">
        <p14:creationId xmlns:p14="http://schemas.microsoft.com/office/powerpoint/2010/main" val="205480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DB4BF-6FEB-4F43-A4E2-0AFC0759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rgbClr val="FF0000"/>
                </a:solidFill>
              </a:rPr>
              <a:t>GUIA N3 ENSAYO PSU IIIEROS MEDIOS EN LA PLATAFORMA DE PUNTAJE NACIONAL </a:t>
            </a:r>
            <a:endParaRPr lang="es-C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04CD9-0F09-444D-9DB1-3AB85B1D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Debes ingresar a la plataforma de www.puntaje nacional.cl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Una vez que ingresar debes ir al icono de los mensajes enviados a tu cuenta.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Te aparecera el numero del ensayo llamado </a:t>
            </a:r>
            <a:r>
              <a:rPr lang="es-CL" dirty="0">
                <a:solidFill>
                  <a:srgbClr val="FF0000"/>
                </a:solidFill>
              </a:rPr>
              <a:t>Guía3 Ensayo PSU IIIeros medios  - Lenguaje </a:t>
            </a:r>
            <a:r>
              <a:rPr lang="es-CL" b="1" dirty="0"/>
              <a:t>Instrumento ID:</a:t>
            </a:r>
            <a:r>
              <a:rPr lang="es-CL" dirty="0"/>
              <a:t> #1724602</a:t>
            </a:r>
            <a:endParaRPr lang="es-C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Realiza en ensayo.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Para la realización del ensayo tendras aproximadamente una semana, cuando haya finalizado el tiempo, inmediatamente podras ver el </a:t>
            </a:r>
            <a:r>
              <a:rPr lang="es-CL"/>
              <a:t>solucionario de este. 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0656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374</TotalTime>
  <Words>722</Words>
  <Application>Microsoft Macintosh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Bradley Hand ITC</vt:lpstr>
      <vt:lpstr>Century Gothic</vt:lpstr>
      <vt:lpstr>Ink Free</vt:lpstr>
      <vt:lpstr>Juice ITC</vt:lpstr>
      <vt:lpstr>Tw Cen MT</vt:lpstr>
      <vt:lpstr>Tw Cen MT Condensed</vt:lpstr>
      <vt:lpstr>Wingdings 3</vt:lpstr>
      <vt:lpstr>Integral</vt:lpstr>
      <vt:lpstr>Comprensión lectora IIIEROS medios  </vt:lpstr>
      <vt:lpstr>¿qué es la comprensión lectora?</vt:lpstr>
      <vt:lpstr>Sobre LA MENTE y su funcionamiento</vt:lpstr>
      <vt:lpstr>PROCESAMIENTO DE LA INFORMACIÓN</vt:lpstr>
      <vt:lpstr>HABILIDADES DE COMPRENSIÓN LECTORA</vt:lpstr>
      <vt:lpstr>HABILIDADES DE COMPRENSIÓN LECTORA</vt:lpstr>
      <vt:lpstr>HABILIDADES DE COMPRENSIÓN LECTORA</vt:lpstr>
      <vt:lpstr>¡A COMPRENDER TEXTOS!</vt:lpstr>
      <vt:lpstr>GUIA N3 ENSAYO PSU IIIEROS MEDIOS EN LA PLATAFORMA DE PUNTAJE NACIONAL 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Comprensión lectora</dc:title>
  <dc:creator>José Luis Escobar Pacheco</dc:creator>
  <cp:lastModifiedBy>Microsoft Office User</cp:lastModifiedBy>
  <cp:revision>41</cp:revision>
  <dcterms:created xsi:type="dcterms:W3CDTF">2020-03-26T19:42:56Z</dcterms:created>
  <dcterms:modified xsi:type="dcterms:W3CDTF">2020-03-27T16:09:53Z</dcterms:modified>
</cp:coreProperties>
</file>