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60" r:id="rId3"/>
    <p:sldId id="261" r:id="rId4"/>
    <p:sldId id="266" r:id="rId5"/>
    <p:sldId id="288" r:id="rId6"/>
    <p:sldId id="293" r:id="rId7"/>
    <p:sldId id="263" r:id="rId8"/>
    <p:sldId id="268" r:id="rId9"/>
    <p:sldId id="289" r:id="rId10"/>
    <p:sldId id="294" r:id="rId11"/>
    <p:sldId id="264" r:id="rId12"/>
    <p:sldId id="269" r:id="rId13"/>
    <p:sldId id="290" r:id="rId14"/>
    <p:sldId id="295" r:id="rId15"/>
    <p:sldId id="262" r:id="rId16"/>
    <p:sldId id="267" r:id="rId17"/>
    <p:sldId id="291" r:id="rId18"/>
    <p:sldId id="296" r:id="rId19"/>
    <p:sldId id="270" r:id="rId20"/>
    <p:sldId id="281" r:id="rId21"/>
    <p:sldId id="271" r:id="rId22"/>
    <p:sldId id="272" r:id="rId23"/>
    <p:sldId id="292" r:id="rId24"/>
    <p:sldId id="297" r:id="rId25"/>
    <p:sldId id="273" r:id="rId26"/>
    <p:sldId id="275" r:id="rId27"/>
    <p:sldId id="274" r:id="rId28"/>
    <p:sldId id="300" r:id="rId29"/>
    <p:sldId id="286" r:id="rId30"/>
    <p:sldId id="298" r:id="rId31"/>
    <p:sldId id="287" r:id="rId32"/>
    <p:sldId id="299" r:id="rId33"/>
    <p:sldId id="277" r:id="rId34"/>
    <p:sldId id="278" r:id="rId35"/>
    <p:sldId id="279" r:id="rId36"/>
    <p:sldId id="280" r:id="rId3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43C5"/>
    <a:srgbClr val="D60093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4BADC-811B-4567-BF24-C0DC9688BD58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6827A-023B-4212-AB35-54921CA411B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991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5C7A3-2E01-4E28-BCD3-A83C9FCB67A5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433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3CD14-36FB-4685-AF08-A68CAAC0E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21C8F9-4E20-44FA-B298-89E01EF60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EEDC26-37EF-4046-AF87-02ACC97D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335EB3-7253-4E99-B410-A4567398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6F6BB-68E2-4DB6-840D-1D93087A5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281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9F6E3-FA30-48DC-A0DD-9BFCFA5D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43CCC8-E690-48A9-9E2F-2B123DBBC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026605-D04E-4E74-BE54-52DB0930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5F4A96-C042-4392-91D4-D52713CAA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941E96-07CC-4D2D-B1F0-5C14B4E6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199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D7DD9C-FD20-4599-9EC0-8E3862379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7F8CF8-49A9-457A-B7CB-53D7AAE9F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F968E-C404-446F-943E-6E42224A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7C469F-0A6E-4392-8471-EBE02AB51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7D9845-BDDE-4C66-A362-790078A8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402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FAF3B-8E16-41C4-8F66-933BF2A3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F6181D-214A-4A15-A379-7C58135DA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B02A09-2421-46C2-92F9-1AF77D1E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892186-81FC-4ADB-9BD0-F67BE74F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1D1A-45A2-4FE2-99C6-D3D36A8C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755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7825B-36FB-4470-91CF-BA3AC5D1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7F8E05-4304-4197-A67E-3EFDB62D2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C9ABCD-1276-40A9-AE5A-BE6A1BE4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20711F-7B7B-4F9B-89AF-8B70626E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690328-5AAB-4F12-8F44-32B7CE99A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846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64C18-320D-4DD2-A6E2-F54318A6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06F5C5-AD08-4545-9206-560982EA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FA44AF-DFF9-4A18-A82B-454018FA2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6430A6-508B-4703-8B65-BF6E5209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BAD579-0EBA-45D7-905A-87E8EF5E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605D1A-32F5-4E9C-A90B-18D84D3D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903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12504-9AFC-4002-BC1A-62A39435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EC53E0-F717-4CB3-B13C-9CE7D0146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D72CCA-967A-419B-90F3-DCDF1E9B3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115BC0-1EE2-45E5-8565-6673B928E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FC4AF6-3A0D-406A-BB5F-597B58C96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283DD6-63F9-4A92-AD2F-03E9BD61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F73114E-0F01-4766-8BF5-1D6BC702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097925-3878-487E-B693-F292A93FF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508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48209-C590-4DC1-91BA-0373732C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F8E6A0-2B21-4692-B221-59E48E61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5C406D-2E00-4BA8-B1E4-4E0DB6C8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ABA336-85FE-4E95-AE90-A4DC863C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398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20FE4B-6571-4D04-B457-4648085D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8D62AD-EAF7-4569-ABB7-D989F5DA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2C224D-D1E0-4428-81DB-6475785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500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5CD9E-91C4-4B0D-8A04-75BE0A9A9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1B3602-56DB-4359-82B0-650C0FBFD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C31AE5-2A56-437D-B053-25F2F2920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CC6504-BD51-4FEB-8FFA-F84C5AF34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572ED-B4FE-4E28-852A-8489DD86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2CBF6B-A87E-426B-870F-BEE4BA36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777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43E84D-CA0F-4FD3-A3A2-3DCF7732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E1D73A8-B5BF-4569-B302-6C3FAEB02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14F1ED-C88A-419E-8CB1-CE1A6A9A3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C3738B-930D-45E2-B2BB-D69325E8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16F11D-5CDC-4A79-95F2-533B2C66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1BC2F1-1089-46E0-843A-58067BEE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688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3EDF77-DB1A-4327-B7D6-1B4DF32E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CCE345-341C-4B38-83C9-D72F036F8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B6C7ED-E8F8-4BCE-BE45-88422CC73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29BB-5E94-473B-AFE5-46387DEA6FB5}" type="datetimeFigureOut">
              <a:rPr lang="es-CL" smtClean="0"/>
              <a:t>22-04-20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F3A51D-FE1E-43B3-B2C7-C8B88F5B4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2F6469-6F3C-40EE-8C6E-E5AC88D79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A236C-16AF-430E-A514-398A0DDD8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013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9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Power%202%20(1).pptx#-1,15,Presentaci&#243;n de PowerPoint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9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hyperlink" Target="Power%202%20(1).pptx#-1,19,Aplica lo aprendido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17.xml"/><Relationship Id="rId11" Type="http://schemas.openxmlformats.org/officeDocument/2006/relationships/image" Target="../media/image26.png"/><Relationship Id="rId5" Type="http://schemas.openxmlformats.org/officeDocument/2006/relationships/image" Target="../media/image21.jpg"/><Relationship Id="rId10" Type="http://schemas.openxmlformats.org/officeDocument/2006/relationships/image" Target="../media/image25.jpg"/><Relationship Id="rId4" Type="http://schemas.openxmlformats.org/officeDocument/2006/relationships/slide" Target="slide18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9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3.m4a"/><Relationship Id="rId7" Type="http://schemas.openxmlformats.org/officeDocument/2006/relationships/image" Target="../media/image4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m4a"/><Relationship Id="rId7" Type="http://schemas.openxmlformats.org/officeDocument/2006/relationships/image" Target="../media/image3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Power%202%20(1).pptx#-1,25,&#161;A jugar!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9.png"/><Relationship Id="rId5" Type="http://schemas.openxmlformats.org/officeDocument/2006/relationships/slide" Target="slide24.xml"/><Relationship Id="rId4" Type="http://schemas.openxmlformats.org/officeDocument/2006/relationships/slide" Target="slide23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9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1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slide" Target="slide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Power%202%20(1).pptx#-1,33,Presentaci&#243;n de PowerPoint" TargetMode="Externa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9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9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www.youtube.com/watch?v=y1ZIRC_LMzE" TargetMode="External"/><Relationship Id="rId5" Type="http://schemas.openxmlformats.org/officeDocument/2006/relationships/hyperlink" Target="https://arbolabc.com/juegos-de-figuras-geometricas/ayudemos-al-ogro" TargetMode="External"/><Relationship Id="rId4" Type="http://schemas.openxmlformats.org/officeDocument/2006/relationships/hyperlink" Target="https://www.mundoprimaria.com/juegos-educativos/juegos-matematicas/juego-tangra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8.gif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Power%202%20(1).pptx#-1,7,El tri&#225;ngulo" TargetMode="External"/><Relationship Id="rId5" Type="http://schemas.openxmlformats.org/officeDocument/2006/relationships/hyperlink" Target="Power%202%20(1).pptx#-1,5,&#161;Muy bien!" TargetMode="External"/><Relationship Id="rId4" Type="http://schemas.openxmlformats.org/officeDocument/2006/relationships/hyperlink" Target="Power%202%20(1).pptx#-1,6,&#161;Int&#233;ntalo  otra vez!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9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Power%202%20(1).pptx#-1,10,&#161;Int&#233;ntalo  otra vez!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12" Type="http://schemas.openxmlformats.org/officeDocument/2006/relationships/hyperlink" Target="Power%202%20(1).pptx#-1,11,El rect&#225;ngulo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eg"/><Relationship Id="rId11" Type="http://schemas.openxmlformats.org/officeDocument/2006/relationships/image" Target="../media/image16.jpg"/><Relationship Id="rId5" Type="http://schemas.openxmlformats.org/officeDocument/2006/relationships/image" Target="../media/image11.jpeg"/><Relationship Id="rId10" Type="http://schemas.openxmlformats.org/officeDocument/2006/relationships/image" Target="../media/image15.jpg"/><Relationship Id="rId4" Type="http://schemas.openxmlformats.org/officeDocument/2006/relationships/hyperlink" Target="Power%202%20(1).pptx#-1,9,&#161;Muy bien!" TargetMode="Externa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50E1A82-4D45-4B62-BF7A-84EE9CD2B3BC}"/>
              </a:ext>
            </a:extLst>
          </p:cNvPr>
          <p:cNvSpPr/>
          <p:nvPr/>
        </p:nvSpPr>
        <p:spPr>
          <a:xfrm>
            <a:off x="-233362" y="2577364"/>
            <a:ext cx="100012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0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¡Vamos a jugar </a:t>
            </a:r>
          </a:p>
          <a:p>
            <a:pPr algn="ctr"/>
            <a:r>
              <a:rPr lang="es-CL" sz="10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con las matemáticas!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78DAB6-E1C3-4764-9022-55D85B4E44DD}"/>
              </a:ext>
            </a:extLst>
          </p:cNvPr>
          <p:cNvSpPr/>
          <p:nvPr/>
        </p:nvSpPr>
        <p:spPr>
          <a:xfrm>
            <a:off x="10372730" y="6380946"/>
            <a:ext cx="335280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5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Presiona enter</a:t>
            </a:r>
            <a:endParaRPr lang="es-CL" sz="25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A3AC8F4-45FB-4473-88D1-44D5EBB33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357990"/>
            <a:ext cx="3552825" cy="3552825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21" y="553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3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>
        <p15:prstTrans prst="fallOver"/>
        <p:sndAc>
          <p:stSnd>
            <p:snd r:embed="rId4" name="bomb.wav"/>
          </p:stSnd>
        </p:sndAc>
      </p:transition>
    </mc:Choice>
    <mc:Fallback xmlns="">
      <p:transition advClick="0">
        <p:fade/>
        <p:sndAc>
          <p:stSnd>
            <p:snd r:embed="rId10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FAD9-8B0B-4444-A1A3-47B6D44C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4" y="24971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¡Inténtalo </a:t>
            </a:r>
            <a:b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otra vez!</a:t>
            </a:r>
          </a:p>
        </p:txBody>
      </p:sp>
      <p:pic>
        <p:nvPicPr>
          <p:cNvPr id="4" name="Imagen 3" descr="Imagen que contiene paraguas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84EA4E2-DBD7-4CA0-A361-109D7AD0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785812"/>
            <a:ext cx="3810000" cy="2857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78A04F-206F-4B9C-AC1D-F7875286DE9C}"/>
              </a:ext>
            </a:extLst>
          </p:cNvPr>
          <p:cNvSpPr txBox="1"/>
          <p:nvPr/>
        </p:nvSpPr>
        <p:spPr>
          <a:xfrm flipH="1">
            <a:off x="6660832" y="5957887"/>
            <a:ext cx="506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 sandía para volver a intentarlo</a:t>
            </a:r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55" y="1909762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232" y="605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D032A9-7085-48CF-B524-4131D0B46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7F5F9A6-24D2-4ED8-B6D8-D18ADE36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8" y="0"/>
            <a:ext cx="5648315" cy="1325563"/>
          </a:xfrm>
        </p:spPr>
        <p:txBody>
          <a:bodyPr>
            <a:normAutofit fontScale="90000"/>
          </a:bodyPr>
          <a:lstStyle/>
          <a:p>
            <a:r>
              <a:rPr lang="es-CL" sz="10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El rectángulo</a:t>
            </a:r>
          </a:p>
        </p:txBody>
      </p:sp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125681AD-D466-4975-BCCC-D77D2FC46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94" y="1754187"/>
            <a:ext cx="6478411" cy="364410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36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0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EAE2F5C-E7FD-4F23-A183-592D565E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6" y="38201"/>
            <a:ext cx="10515600" cy="979738"/>
          </a:xfrm>
        </p:spPr>
        <p:txBody>
          <a:bodyPr>
            <a:norm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  <a:ea typeface="+mn-ea"/>
                <a:cs typeface="+mn-cs"/>
              </a:rPr>
              <a:t>Observa y pincha los rectángulos.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76" y="4923310"/>
            <a:ext cx="3892730" cy="1934690"/>
          </a:xfrm>
          <a:prstGeom prst="roundRect">
            <a:avLst/>
          </a:prstGeom>
        </p:spPr>
      </p:pic>
      <p:sp>
        <p:nvSpPr>
          <p:cNvPr id="15" name="Rectángulo 14">
            <a:hlinkClick r:id="rId5" action="ppaction://hlinksldjump"/>
          </p:cNvPr>
          <p:cNvSpPr/>
          <p:nvPr/>
        </p:nvSpPr>
        <p:spPr>
          <a:xfrm>
            <a:off x="4538079" y="3524980"/>
            <a:ext cx="548640" cy="10189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hlinkClick r:id="rId5" action="ppaction://hlinksldjump"/>
          </p:cNvPr>
          <p:cNvSpPr/>
          <p:nvPr/>
        </p:nvSpPr>
        <p:spPr>
          <a:xfrm>
            <a:off x="7080067" y="4124772"/>
            <a:ext cx="548640" cy="10189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hlinkClick r:id="rId5" action="ppaction://hlinksldjump"/>
          </p:cNvPr>
          <p:cNvSpPr/>
          <p:nvPr/>
        </p:nvSpPr>
        <p:spPr>
          <a:xfrm>
            <a:off x="5855882" y="1767688"/>
            <a:ext cx="548640" cy="10189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hlinkClick r:id="rId5" action="ppaction://hlinksldjump"/>
          </p:cNvPr>
          <p:cNvSpPr/>
          <p:nvPr/>
        </p:nvSpPr>
        <p:spPr>
          <a:xfrm>
            <a:off x="6740433" y="581027"/>
            <a:ext cx="548640" cy="10189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Triángulo isósceles 18">
            <a:hlinkClick r:id="rId6" action="ppaction://hlinksldjump"/>
          </p:cNvPr>
          <p:cNvSpPr/>
          <p:nvPr/>
        </p:nvSpPr>
        <p:spPr>
          <a:xfrm>
            <a:off x="6881944" y="1985977"/>
            <a:ext cx="705396" cy="942231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Triángulo isósceles 21">
            <a:hlinkClick r:id="rId6" action="ppaction://hlinksldjump"/>
          </p:cNvPr>
          <p:cNvSpPr/>
          <p:nvPr/>
        </p:nvSpPr>
        <p:spPr>
          <a:xfrm>
            <a:off x="4812399" y="2055070"/>
            <a:ext cx="705396" cy="942231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Triángulo isósceles 22">
            <a:hlinkClick r:id="rId6" action="ppaction://hlinksldjump"/>
          </p:cNvPr>
          <p:cNvSpPr/>
          <p:nvPr/>
        </p:nvSpPr>
        <p:spPr>
          <a:xfrm>
            <a:off x="5755596" y="3392830"/>
            <a:ext cx="705396" cy="942231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Elipse 23">
            <a:hlinkClick r:id="rId6" action="ppaction://hlinksldjump"/>
          </p:cNvPr>
          <p:cNvSpPr/>
          <p:nvPr/>
        </p:nvSpPr>
        <p:spPr>
          <a:xfrm>
            <a:off x="5059682" y="857845"/>
            <a:ext cx="783772" cy="7420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Elipse 24">
            <a:hlinkClick r:id="rId6" action="ppaction://hlinksldjump"/>
          </p:cNvPr>
          <p:cNvSpPr/>
          <p:nvPr/>
        </p:nvSpPr>
        <p:spPr>
          <a:xfrm>
            <a:off x="7117078" y="3233122"/>
            <a:ext cx="783772" cy="7420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hlinkClick r:id="rId6" action="ppaction://hlinksldjump"/>
          </p:cNvPr>
          <p:cNvSpPr/>
          <p:nvPr/>
        </p:nvSpPr>
        <p:spPr>
          <a:xfrm>
            <a:off x="5346430" y="4621360"/>
            <a:ext cx="783772" cy="7420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ctángulo 26"/>
          <p:cNvSpPr/>
          <p:nvPr/>
        </p:nvSpPr>
        <p:spPr>
          <a:xfrm>
            <a:off x="9192246" y="6343153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Al terminar pincha aquí</a:t>
            </a:r>
          </a:p>
        </p:txBody>
      </p:sp>
      <p:sp>
        <p:nvSpPr>
          <p:cNvPr id="20" name="Elipse 19">
            <a:hlinkClick r:id="rId7" action="ppaction://hlinkpres?slideindex=15&amp;slidetitle=Presentación de PowerPoint"/>
          </p:cNvPr>
          <p:cNvSpPr/>
          <p:nvPr/>
        </p:nvSpPr>
        <p:spPr>
          <a:xfrm>
            <a:off x="11638750" y="6404716"/>
            <a:ext cx="416125" cy="329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4411" y="189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F5F-518C-4F28-B42D-F6525E5D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813" y="1181893"/>
            <a:ext cx="10515600" cy="1325563"/>
          </a:xfrm>
        </p:spPr>
        <p:txBody>
          <a:bodyPr>
            <a:noAutofit/>
          </a:bodyPr>
          <a:lstStyle/>
          <a:p>
            <a:r>
              <a:rPr lang="es-CL" sz="18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18000" dirty="0"/>
          </a:p>
        </p:txBody>
      </p:sp>
      <p:pic>
        <p:nvPicPr>
          <p:cNvPr id="7" name="Imagen 6" descr="Imagen que contiene papalote, cuarto, vuelo, reloj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670860E2-4768-4F71-81CD-42B200B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921795"/>
            <a:ext cx="3810000" cy="2857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40B1FC-D49A-4645-A590-C74589716F2E}"/>
              </a:ext>
            </a:extLst>
          </p:cNvPr>
          <p:cNvSpPr txBox="1"/>
          <p:nvPr/>
        </p:nvSpPr>
        <p:spPr>
          <a:xfrm flipH="1">
            <a:off x="7748587" y="6304002"/>
            <a:ext cx="635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las sandías para continuar</a:t>
            </a:r>
            <a:endParaRPr lang="es-CL" sz="4000" dirty="0">
              <a:solidFill>
                <a:schemeClr val="accent6">
                  <a:lumMod val="75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393" y="1539874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13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9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FAD9-8B0B-4444-A1A3-47B6D44C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4" y="24971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¡Inténtalo </a:t>
            </a:r>
            <a:b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otra vez!</a:t>
            </a:r>
          </a:p>
        </p:txBody>
      </p:sp>
      <p:pic>
        <p:nvPicPr>
          <p:cNvPr id="4" name="Imagen 3" descr="Imagen que contiene paraguas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84EA4E2-DBD7-4CA0-A361-109D7AD0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785812"/>
            <a:ext cx="3810000" cy="2857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78A04F-206F-4B9C-AC1D-F7875286DE9C}"/>
              </a:ext>
            </a:extLst>
          </p:cNvPr>
          <p:cNvSpPr txBox="1"/>
          <p:nvPr/>
        </p:nvSpPr>
        <p:spPr>
          <a:xfrm flipH="1">
            <a:off x="6990393" y="5957887"/>
            <a:ext cx="506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 sandía para volver a intentarlo</a:t>
            </a:r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55" y="1909762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232" y="605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">
            <a:extLst>
              <a:ext uri="{FF2B5EF4-FFF2-40B4-BE49-F238E27FC236}">
                <a16:creationId xmlns:a16="http://schemas.microsoft.com/office/drawing/2014/main" id="{8DBBD018-49B6-49F0-A956-DD07D9AEC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271" y="1554167"/>
            <a:ext cx="8067675" cy="456506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BE0AB69-0004-456D-B30B-FD24F2D1F399}"/>
              </a:ext>
            </a:extLst>
          </p:cNvPr>
          <p:cNvSpPr txBox="1">
            <a:spLocks/>
          </p:cNvSpPr>
          <p:nvPr/>
        </p:nvSpPr>
        <p:spPr>
          <a:xfrm>
            <a:off x="8383894" y="228604"/>
            <a:ext cx="4819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0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El círculo</a:t>
            </a:r>
          </a:p>
        </p:txBody>
      </p:sp>
      <p:pic>
        <p:nvPicPr>
          <p:cNvPr id="3" name="Marcador de contenido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3F5EC44-4B54-4C55-A924-F143BE256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9" y="2198400"/>
            <a:ext cx="2173575" cy="2173575"/>
          </a:xfrm>
        </p:spPr>
      </p:pic>
      <p:sp>
        <p:nvSpPr>
          <p:cNvPr id="5" name="Rectángulo 4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9938" y="586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AEAE2F5C-E7FD-4F23-A183-592D565E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00" y="102874"/>
            <a:ext cx="10515600" cy="1325563"/>
          </a:xfrm>
        </p:spPr>
        <p:txBody>
          <a:bodyPr>
            <a:norm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  <a:ea typeface="+mn-ea"/>
                <a:cs typeface="+mn-cs"/>
              </a:rPr>
              <a:t>Observa y pincha los objetos que tengan forma de círculo.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908111" y="6275953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Al terminar pincha aquí</a:t>
            </a:r>
          </a:p>
        </p:txBody>
      </p:sp>
      <p:pic>
        <p:nvPicPr>
          <p:cNvPr id="11" name="Imagen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84" y="1687026"/>
            <a:ext cx="2387724" cy="1742382"/>
          </a:xfrm>
          <a:prstGeom prst="roundRect">
            <a:avLst/>
          </a:prstGeom>
        </p:spPr>
      </p:pic>
      <p:pic>
        <p:nvPicPr>
          <p:cNvPr id="12" name="Imagen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91" y="4056741"/>
            <a:ext cx="2132251" cy="1689702"/>
          </a:xfrm>
          <a:prstGeom prst="roundRect">
            <a:avLst/>
          </a:prstGeom>
        </p:spPr>
      </p:pic>
      <p:pic>
        <p:nvPicPr>
          <p:cNvPr id="13" name="Imagen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55" y="1807900"/>
            <a:ext cx="2358111" cy="1734280"/>
          </a:xfrm>
          <a:prstGeom prst="roundRect">
            <a:avLst/>
          </a:prstGeom>
        </p:spPr>
      </p:pic>
      <p:pic>
        <p:nvPicPr>
          <p:cNvPr id="14" name="Imagen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66" y="3814529"/>
            <a:ext cx="2506367" cy="1729979"/>
          </a:xfrm>
          <a:prstGeom prst="roundRect">
            <a:avLst/>
          </a:prstGeom>
        </p:spPr>
      </p:pic>
      <p:pic>
        <p:nvPicPr>
          <p:cNvPr id="15" name="Imagen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66" y="4349962"/>
            <a:ext cx="2152269" cy="1742382"/>
          </a:xfrm>
          <a:prstGeom prst="roundRect">
            <a:avLst/>
          </a:prstGeom>
        </p:spPr>
      </p:pic>
      <p:pic>
        <p:nvPicPr>
          <p:cNvPr id="16" name="Imagen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80" y="1307442"/>
            <a:ext cx="2390130" cy="1854040"/>
          </a:xfrm>
          <a:prstGeom prst="roundRect">
            <a:avLst/>
          </a:prstGeom>
        </p:spPr>
      </p:pic>
      <p:sp>
        <p:nvSpPr>
          <p:cNvPr id="18" name="Elipse 17">
            <a:hlinkClick r:id="rId12" action="ppaction://hlinkpres?slideindex=19&amp;slidetitle=Aplica lo aprendido"/>
          </p:cNvPr>
          <p:cNvSpPr/>
          <p:nvPr/>
        </p:nvSpPr>
        <p:spPr>
          <a:xfrm>
            <a:off x="11401510" y="6341997"/>
            <a:ext cx="416125" cy="329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8566" y="431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F5F-518C-4F28-B42D-F6525E5D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813" y="1181893"/>
            <a:ext cx="10515600" cy="1325563"/>
          </a:xfrm>
        </p:spPr>
        <p:txBody>
          <a:bodyPr>
            <a:noAutofit/>
          </a:bodyPr>
          <a:lstStyle/>
          <a:p>
            <a:r>
              <a:rPr lang="es-CL" sz="18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18000" dirty="0"/>
          </a:p>
        </p:txBody>
      </p:sp>
      <p:pic>
        <p:nvPicPr>
          <p:cNvPr id="7" name="Imagen 6" descr="Imagen que contiene papalote, cuarto, vuelo, reloj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670860E2-4768-4F71-81CD-42B200B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921795"/>
            <a:ext cx="3810000" cy="2857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40B1FC-D49A-4645-A590-C74589716F2E}"/>
              </a:ext>
            </a:extLst>
          </p:cNvPr>
          <p:cNvSpPr txBox="1"/>
          <p:nvPr/>
        </p:nvSpPr>
        <p:spPr>
          <a:xfrm flipH="1">
            <a:off x="7815262" y="6132674"/>
            <a:ext cx="635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las sandías para continuar</a:t>
            </a:r>
            <a:endParaRPr lang="es-CL" sz="4000" dirty="0">
              <a:solidFill>
                <a:schemeClr val="accent6">
                  <a:lumMod val="75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393" y="1539874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00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FAD9-8B0B-4444-A1A3-47B6D44C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4" y="24971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¡Inténtalo </a:t>
            </a:r>
            <a:b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otra vez!</a:t>
            </a:r>
          </a:p>
        </p:txBody>
      </p:sp>
      <p:pic>
        <p:nvPicPr>
          <p:cNvPr id="4" name="Imagen 3" descr="Imagen que contiene paraguas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84EA4E2-DBD7-4CA0-A361-109D7AD0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785812"/>
            <a:ext cx="3810000" cy="2857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78A04F-206F-4B9C-AC1D-F7875286DE9C}"/>
              </a:ext>
            </a:extLst>
          </p:cNvPr>
          <p:cNvSpPr txBox="1"/>
          <p:nvPr/>
        </p:nvSpPr>
        <p:spPr>
          <a:xfrm flipH="1">
            <a:off x="6660832" y="5957887"/>
            <a:ext cx="506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 sandía para volver a intentarlo</a:t>
            </a:r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55" y="1909762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232" y="605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6F087-4C3C-45B6-9122-971AB635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10" y="36508"/>
            <a:ext cx="10515600" cy="1325563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</a:pPr>
            <a:r>
              <a:rPr lang="es-CL" sz="81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Aplica lo aprendido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71F3BA6-BC47-4F94-9D76-237F16B2E4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ABF9F383-299D-4DC4-B004-A97EB30870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75D309F-C5B5-4E50-9D27-8B8C22BC5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1387" r="49485" b="6020"/>
          <a:stretch/>
        </p:blipFill>
        <p:spPr>
          <a:xfrm>
            <a:off x="2447007" y="2753182"/>
            <a:ext cx="2577456" cy="3617445"/>
          </a:xfrm>
        </p:spPr>
      </p:pic>
      <p:pic>
        <p:nvPicPr>
          <p:cNvPr id="10" name="Imagen 9" descr="Imagen que contiene dibujo, tarjeta de presentación&#10;&#10;Descripción generada automáticamente">
            <a:extLst>
              <a:ext uri="{FF2B5EF4-FFF2-40B4-BE49-F238E27FC236}">
                <a16:creationId xmlns:a16="http://schemas.microsoft.com/office/drawing/2014/main" id="{B2474E5E-1802-4BAF-B874-3E33C3255F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2292" r="49230" b="5324"/>
          <a:stretch/>
        </p:blipFill>
        <p:spPr>
          <a:xfrm>
            <a:off x="7380436" y="2753182"/>
            <a:ext cx="2577456" cy="362844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A6B8952-ABC4-4527-BED2-B80CD74C36DE}"/>
              </a:ext>
            </a:extLst>
          </p:cNvPr>
          <p:cNvSpPr/>
          <p:nvPr/>
        </p:nvSpPr>
        <p:spPr>
          <a:xfrm>
            <a:off x="819144" y="1226010"/>
            <a:ext cx="10848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</a:rPr>
              <a:t>Observa ambas figuras. Luego, registra en tu cuaderno de matemática la cantidad de círculos, cuadrados, triángulos y rectángulos según corresponda. </a:t>
            </a:r>
            <a:endParaRPr lang="es-CL" sz="25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EFCD4A-AF43-4A71-AE20-25CDE7EC066C}"/>
              </a:ext>
            </a:extLst>
          </p:cNvPr>
          <p:cNvSpPr txBox="1"/>
          <p:nvPr/>
        </p:nvSpPr>
        <p:spPr>
          <a:xfrm>
            <a:off x="3086101" y="2201491"/>
            <a:ext cx="1528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latin typeface="Bahnschrift Light SemiCondensed" panose="020B0502040204020203" pitchFamily="34" charset="0"/>
              </a:rPr>
              <a:t>Figura 1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1CF6A2-BEDF-4F1A-AEBD-C261F829AD0F}"/>
              </a:ext>
            </a:extLst>
          </p:cNvPr>
          <p:cNvSpPr txBox="1"/>
          <p:nvPr/>
        </p:nvSpPr>
        <p:spPr>
          <a:xfrm>
            <a:off x="7839547" y="2143484"/>
            <a:ext cx="1528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latin typeface="Bahnschrift Light SemiCondensed" panose="020B0502040204020203" pitchFamily="34" charset="0"/>
              </a:rPr>
              <a:t>Figura 2</a:t>
            </a:r>
            <a:endParaRPr lang="es-CL" dirty="0"/>
          </a:p>
        </p:txBody>
      </p:sp>
      <p:sp>
        <p:nvSpPr>
          <p:cNvPr id="12" name="Rectángulo 11"/>
          <p:cNvSpPr/>
          <p:nvPr/>
        </p:nvSpPr>
        <p:spPr>
          <a:xfrm>
            <a:off x="7839547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4863" y="326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05867-606B-4D0F-A33B-5FA632A5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171155"/>
            <a:ext cx="8458200" cy="1325563"/>
          </a:xfrm>
        </p:spPr>
        <p:txBody>
          <a:bodyPr>
            <a:normAutofit fontScale="90000"/>
          </a:bodyPr>
          <a:lstStyle/>
          <a:p>
            <a:r>
              <a:rPr lang="es-CL" sz="9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Las figuras geométricas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F8E8CB41-A5DF-451B-825D-28C073666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08" y="3516705"/>
            <a:ext cx="3671888" cy="275391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FCFF759-66A3-4834-B0CA-EE14932A3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4" y="1496718"/>
            <a:ext cx="3198020" cy="2398515"/>
          </a:xfr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FF4B03DA-F37A-4CDD-A0C0-A8A578E41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50" y="3429000"/>
            <a:ext cx="3788830" cy="28416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29680D-BB23-41CD-9595-89E065C885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87" y="1885551"/>
            <a:ext cx="3074456" cy="230584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19150" y="529137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747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2FE49-CB0E-4897-A26E-79AB570B3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2260"/>
            <a:ext cx="10515600" cy="1325563"/>
          </a:xfrm>
        </p:spPr>
        <p:txBody>
          <a:bodyPr>
            <a:normAutofit/>
          </a:bodyPr>
          <a:lstStyle/>
          <a:p>
            <a:r>
              <a:rPr lang="es-CL" sz="3000" dirty="0">
                <a:latin typeface="Bahnschrift Light SemiCondensed" panose="020B0502040204020203" pitchFamily="34" charset="0"/>
                <a:ea typeface="+mn-ea"/>
                <a:cs typeface="+mn-cs"/>
              </a:rPr>
              <a:t>Ejemplo de registro: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DA5A77-9D7F-470A-8D14-228BCC202C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28825" y="862013"/>
            <a:ext cx="7415212" cy="798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CL" sz="4000" dirty="0">
                <a:latin typeface="Bahnschrift Light SemiCondensed" panose="020B0502040204020203" pitchFamily="34" charset="0"/>
              </a:rPr>
              <a:t>TAREA</a:t>
            </a:r>
          </a:p>
          <a:p>
            <a:pPr marL="0" indent="0">
              <a:buNone/>
            </a:pPr>
            <a:endParaRPr lang="es-CL" sz="4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es-CL" sz="4000" dirty="0">
                <a:latin typeface="Bahnschrift Light SemiCondensed" panose="020B0502040204020203" pitchFamily="34" charset="0"/>
              </a:rPr>
              <a:t>FIGURA 1: 	=</a:t>
            </a:r>
          </a:p>
          <a:p>
            <a:pPr marL="0" indent="0">
              <a:buNone/>
            </a:pPr>
            <a:endParaRPr lang="es-CL" sz="2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es-CL" sz="4000" dirty="0">
                <a:latin typeface="Bahnschrift Light SemiCondensed" panose="020B0502040204020203" pitchFamily="34" charset="0"/>
              </a:rPr>
              <a:t>			=</a:t>
            </a:r>
          </a:p>
          <a:p>
            <a:pPr marL="0" indent="0">
              <a:buNone/>
            </a:pPr>
            <a:endParaRPr lang="es-CL" sz="2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es-CL" sz="4000" dirty="0">
                <a:latin typeface="Bahnschrift Light SemiCondensed" panose="020B0502040204020203" pitchFamily="34" charset="0"/>
              </a:rPr>
              <a:t>			=							</a:t>
            </a:r>
          </a:p>
          <a:p>
            <a:pPr marL="0" indent="0">
              <a:buNone/>
            </a:pPr>
            <a:r>
              <a:rPr lang="es-CL" sz="4000" dirty="0">
                <a:latin typeface="Bahnschrift Light SemiCondensed" panose="020B0502040204020203" pitchFamily="34" charset="0"/>
              </a:rPr>
              <a:t>			=</a:t>
            </a:r>
          </a:p>
          <a:p>
            <a:pPr marL="0" indent="0">
              <a:buNone/>
            </a:pPr>
            <a:endParaRPr lang="es-CL" sz="4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es-CL" sz="4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es-CL" sz="4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25C00A7-DC2F-4A69-B47D-B40BB7B050F6}"/>
              </a:ext>
            </a:extLst>
          </p:cNvPr>
          <p:cNvSpPr/>
          <p:nvPr/>
        </p:nvSpPr>
        <p:spPr>
          <a:xfrm>
            <a:off x="4086232" y="2233903"/>
            <a:ext cx="585787" cy="6429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1A632F6-4CF0-4536-8321-EDF9C56F3180}"/>
              </a:ext>
            </a:extLst>
          </p:cNvPr>
          <p:cNvSpPr/>
          <p:nvPr/>
        </p:nvSpPr>
        <p:spPr>
          <a:xfrm>
            <a:off x="4086234" y="3324807"/>
            <a:ext cx="614362" cy="571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E31D17B-6C8D-44A1-A4E0-269665443096}"/>
              </a:ext>
            </a:extLst>
          </p:cNvPr>
          <p:cNvSpPr/>
          <p:nvPr/>
        </p:nvSpPr>
        <p:spPr>
          <a:xfrm>
            <a:off x="4086234" y="5207592"/>
            <a:ext cx="614362" cy="11201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Triángulo isósceles 7">
            <a:extLst>
              <a:ext uri="{FF2B5EF4-FFF2-40B4-BE49-F238E27FC236}">
                <a16:creationId xmlns:a16="http://schemas.microsoft.com/office/drawing/2014/main" id="{2EED6E9D-B45A-4FE2-9340-83C95366F5A2}"/>
              </a:ext>
            </a:extLst>
          </p:cNvPr>
          <p:cNvSpPr/>
          <p:nvPr/>
        </p:nvSpPr>
        <p:spPr>
          <a:xfrm>
            <a:off x="4086233" y="4283087"/>
            <a:ext cx="585787" cy="57150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3944" y="190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A61B9-DEB7-4DAC-B07A-6B0B5565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138" y="138449"/>
            <a:ext cx="4014788" cy="1325563"/>
          </a:xfrm>
        </p:spPr>
        <p:txBody>
          <a:bodyPr>
            <a:normAutofit fontScale="90000"/>
          </a:bodyPr>
          <a:lstStyle/>
          <a:p>
            <a:r>
              <a:rPr lang="es-CL" sz="9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Lateralidad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E7DC8F0-8877-439C-BB74-0B0C4274A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22" y="2126273"/>
            <a:ext cx="3571875" cy="3930497"/>
          </a:xfrm>
          <a:prstGeom prst="rect">
            <a:avLst/>
          </a:prstGeom>
        </p:spPr>
      </p:pic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AD6118DE-476A-496D-B29B-22EECD84F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268050">
            <a:off x="7083614" y="2078567"/>
            <a:ext cx="3062279" cy="386480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9938" y="49643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983" y="6017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4F406-BB28-46CB-ADFE-9B2E7637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81"/>
            <a:ext cx="10515600" cy="1325563"/>
          </a:xfrm>
        </p:spPr>
        <p:txBody>
          <a:bodyPr>
            <a:norm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  <a:ea typeface="+mn-ea"/>
                <a:cs typeface="+mn-cs"/>
              </a:rPr>
              <a:t>Observa las flechas y pincha sólo las que van hacia la derecha </a:t>
            </a:r>
          </a:p>
        </p:txBody>
      </p:sp>
      <p:sp>
        <p:nvSpPr>
          <p:cNvPr id="4" name="Flecha: a la derecha 3">
            <a:hlinkClick r:id="rId4" action="ppaction://hlinksldjump"/>
            <a:extLst>
              <a:ext uri="{FF2B5EF4-FFF2-40B4-BE49-F238E27FC236}">
                <a16:creationId xmlns:a16="http://schemas.microsoft.com/office/drawing/2014/main" id="{2ACC0EEB-C0AB-46C6-BD33-FDCDC21F66A6}"/>
              </a:ext>
            </a:extLst>
          </p:cNvPr>
          <p:cNvSpPr/>
          <p:nvPr/>
        </p:nvSpPr>
        <p:spPr>
          <a:xfrm>
            <a:off x="2186847" y="1514273"/>
            <a:ext cx="2557465" cy="116045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Flecha: a la derecha 5">
            <a:hlinkClick r:id="rId4" action="ppaction://hlinksldjump"/>
            <a:extLst>
              <a:ext uri="{FF2B5EF4-FFF2-40B4-BE49-F238E27FC236}">
                <a16:creationId xmlns:a16="http://schemas.microsoft.com/office/drawing/2014/main" id="{91126996-7CF5-43E5-A63F-289683ED6546}"/>
              </a:ext>
            </a:extLst>
          </p:cNvPr>
          <p:cNvSpPr/>
          <p:nvPr/>
        </p:nvSpPr>
        <p:spPr>
          <a:xfrm>
            <a:off x="1595437" y="5214734"/>
            <a:ext cx="2375294" cy="9969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Flecha: a la derecha 6">
            <a:hlinkClick r:id="rId4" action="ppaction://hlinksldjump"/>
            <a:extLst>
              <a:ext uri="{FF2B5EF4-FFF2-40B4-BE49-F238E27FC236}">
                <a16:creationId xmlns:a16="http://schemas.microsoft.com/office/drawing/2014/main" id="{E780239A-599A-4421-AC74-F1394CE0CFE4}"/>
              </a:ext>
            </a:extLst>
          </p:cNvPr>
          <p:cNvSpPr/>
          <p:nvPr/>
        </p:nvSpPr>
        <p:spPr>
          <a:xfrm>
            <a:off x="6331740" y="1790905"/>
            <a:ext cx="2838452" cy="88382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Flecha: a la derecha 7">
            <a:hlinkClick r:id="rId4" action="ppaction://hlinksldjump"/>
            <a:extLst>
              <a:ext uri="{FF2B5EF4-FFF2-40B4-BE49-F238E27FC236}">
                <a16:creationId xmlns:a16="http://schemas.microsoft.com/office/drawing/2014/main" id="{74A13665-F820-4677-B28E-C57D4D5D85F3}"/>
              </a:ext>
            </a:extLst>
          </p:cNvPr>
          <p:cNvSpPr/>
          <p:nvPr/>
        </p:nvSpPr>
        <p:spPr>
          <a:xfrm>
            <a:off x="4229100" y="3578017"/>
            <a:ext cx="3028950" cy="132556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Flecha: a la derecha 8">
            <a:hlinkClick r:id="rId5" action="ppaction://hlinksldjump"/>
            <a:extLst>
              <a:ext uri="{FF2B5EF4-FFF2-40B4-BE49-F238E27FC236}">
                <a16:creationId xmlns:a16="http://schemas.microsoft.com/office/drawing/2014/main" id="{F39D0B51-6401-4448-90F2-7A82B9EADF58}"/>
              </a:ext>
            </a:extLst>
          </p:cNvPr>
          <p:cNvSpPr/>
          <p:nvPr/>
        </p:nvSpPr>
        <p:spPr>
          <a:xfrm flipH="1">
            <a:off x="454816" y="2915235"/>
            <a:ext cx="3026569" cy="132556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Flecha: a la derecha 9">
            <a:hlinkClick r:id="rId5" action="ppaction://hlinksldjump"/>
            <a:extLst>
              <a:ext uri="{FF2B5EF4-FFF2-40B4-BE49-F238E27FC236}">
                <a16:creationId xmlns:a16="http://schemas.microsoft.com/office/drawing/2014/main" id="{5C230770-9872-4D83-A348-D5483BA1027C}"/>
              </a:ext>
            </a:extLst>
          </p:cNvPr>
          <p:cNvSpPr/>
          <p:nvPr/>
        </p:nvSpPr>
        <p:spPr>
          <a:xfrm flipH="1">
            <a:off x="5144093" y="5282952"/>
            <a:ext cx="2375294" cy="117930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Flecha: a la derecha 10">
            <a:hlinkClick r:id="rId5" action="ppaction://hlinksldjump"/>
            <a:extLst>
              <a:ext uri="{FF2B5EF4-FFF2-40B4-BE49-F238E27FC236}">
                <a16:creationId xmlns:a16="http://schemas.microsoft.com/office/drawing/2014/main" id="{0DB4B0CC-4B2A-4761-A850-6585A67210F4}"/>
              </a:ext>
            </a:extLst>
          </p:cNvPr>
          <p:cNvSpPr/>
          <p:nvPr/>
        </p:nvSpPr>
        <p:spPr>
          <a:xfrm flipH="1">
            <a:off x="8005764" y="3133728"/>
            <a:ext cx="2507456" cy="91717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Flecha: a la derecha 11">
            <a:hlinkClick r:id="rId5" action="ppaction://hlinksldjump"/>
            <a:extLst>
              <a:ext uri="{FF2B5EF4-FFF2-40B4-BE49-F238E27FC236}">
                <a16:creationId xmlns:a16="http://schemas.microsoft.com/office/drawing/2014/main" id="{3DF3E531-B5EB-4976-AD8F-1EA039D4FB59}"/>
              </a:ext>
            </a:extLst>
          </p:cNvPr>
          <p:cNvSpPr/>
          <p:nvPr/>
        </p:nvSpPr>
        <p:spPr>
          <a:xfrm flipH="1">
            <a:off x="8578450" y="4492620"/>
            <a:ext cx="3026569" cy="132556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30ABBE9-CA88-46EE-AB6E-B8E775186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70" y="997656"/>
            <a:ext cx="915534" cy="1007455"/>
          </a:xfrm>
          <a:prstGeom prst="rect">
            <a:avLst/>
          </a:prstGeom>
        </p:spPr>
      </p:pic>
      <p:pic>
        <p:nvPicPr>
          <p:cNvPr id="14" name="Marcador de contenido 15">
            <a:extLst>
              <a:ext uri="{FF2B5EF4-FFF2-40B4-BE49-F238E27FC236}">
                <a16:creationId xmlns:a16="http://schemas.microsoft.com/office/drawing/2014/main" id="{35B739EA-760C-4C9D-88EA-E0329F358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268050">
            <a:off x="10973869" y="879997"/>
            <a:ext cx="759857" cy="95899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020270" y="6256754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Al terminar pincha aquí</a:t>
            </a:r>
          </a:p>
        </p:txBody>
      </p:sp>
      <p:sp>
        <p:nvSpPr>
          <p:cNvPr id="3" name="Elipse 2">
            <a:hlinkClick r:id="rId8" action="ppaction://hlinkpres?slideindex=25&amp;slidetitle=¡A jugar!"/>
          </p:cNvPr>
          <p:cNvSpPr/>
          <p:nvPr/>
        </p:nvSpPr>
        <p:spPr>
          <a:xfrm>
            <a:off x="11466774" y="6322798"/>
            <a:ext cx="416125" cy="329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9892" y="278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2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F5F-518C-4F28-B42D-F6525E5D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813" y="1181893"/>
            <a:ext cx="10515600" cy="1325563"/>
          </a:xfrm>
        </p:spPr>
        <p:txBody>
          <a:bodyPr>
            <a:noAutofit/>
          </a:bodyPr>
          <a:lstStyle/>
          <a:p>
            <a:r>
              <a:rPr lang="es-CL" sz="18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18000" dirty="0"/>
          </a:p>
        </p:txBody>
      </p:sp>
      <p:pic>
        <p:nvPicPr>
          <p:cNvPr id="7" name="Imagen 6" descr="Imagen que contiene papalote, cuarto, vuelo, reloj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670860E2-4768-4F71-81CD-42B200B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921795"/>
            <a:ext cx="3810000" cy="28575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393" y="1539874"/>
            <a:ext cx="609600" cy="609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540B1FC-D49A-4645-A590-C74589716F2E}"/>
              </a:ext>
            </a:extLst>
          </p:cNvPr>
          <p:cNvSpPr txBox="1"/>
          <p:nvPr/>
        </p:nvSpPr>
        <p:spPr>
          <a:xfrm flipH="1">
            <a:off x="7910635" y="6193634"/>
            <a:ext cx="635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las sandías para continuar</a:t>
            </a:r>
            <a:endParaRPr lang="es-CL" sz="4000" dirty="0">
              <a:solidFill>
                <a:schemeClr val="accent6">
                  <a:lumMod val="75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00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FAD9-8B0B-4444-A1A3-47B6D44C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4" y="24971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¡Inténtalo </a:t>
            </a:r>
            <a:b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otra vez!</a:t>
            </a:r>
          </a:p>
        </p:txBody>
      </p:sp>
      <p:pic>
        <p:nvPicPr>
          <p:cNvPr id="4" name="Imagen 3" descr="Imagen que contiene paraguas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84EA4E2-DBD7-4CA0-A361-109D7AD0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785812"/>
            <a:ext cx="3810000" cy="2857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78A04F-206F-4B9C-AC1D-F7875286DE9C}"/>
              </a:ext>
            </a:extLst>
          </p:cNvPr>
          <p:cNvSpPr txBox="1"/>
          <p:nvPr/>
        </p:nvSpPr>
        <p:spPr>
          <a:xfrm flipH="1">
            <a:off x="6660832" y="5957887"/>
            <a:ext cx="506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 sandía para volver a intentarlo</a:t>
            </a:r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55" y="1909762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232" y="605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1472F-7348-4D99-AA77-8B1E7A626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397"/>
            <a:ext cx="10515600" cy="1325563"/>
          </a:xfrm>
        </p:spPr>
        <p:txBody>
          <a:bodyPr/>
          <a:lstStyle/>
          <a:p>
            <a:pPr algn="r"/>
            <a:r>
              <a:rPr lang="es-CL" sz="81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¡A jugar!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079186-7783-447D-A1F4-A9DD73FC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81" y="17702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CL" sz="2500" dirty="0">
                <a:latin typeface="Bahnschrift Light SemiCondensed" panose="020B0502040204020203" pitchFamily="34" charset="0"/>
                <a:ea typeface="+mj-ea"/>
                <a:cs typeface="+mj-cs"/>
              </a:rPr>
              <a:t>Te invitamos a jugar “Simón manda” siguiendo las indicaciones de nuestro amigo… </a:t>
            </a:r>
            <a:endParaRPr lang="es-C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DE980434-52FE-4241-9967-66EBE4008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91" y="2850780"/>
            <a:ext cx="7178871" cy="354555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9538" y="686095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6777" y="2969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5911D-96C1-4766-BF3F-C946E8BDB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90" y="1209129"/>
            <a:ext cx="5588354" cy="1026355"/>
          </a:xfrm>
        </p:spPr>
        <p:txBody>
          <a:bodyPr>
            <a:normAutofit/>
          </a:bodyPr>
          <a:lstStyle/>
          <a:p>
            <a:pPr algn="ctr"/>
            <a:r>
              <a:rPr lang="es-CL" sz="2500" dirty="0">
                <a:latin typeface="Bahnschrift Light SemiCondensed" panose="020B0502040204020203" pitchFamily="34" charset="0"/>
              </a:rPr>
              <a:t>Sigue la secuencia con tu dedo índice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850B9DA-BC0F-4F65-A623-2D6F5DA48F56}"/>
              </a:ext>
            </a:extLst>
          </p:cNvPr>
          <p:cNvSpPr/>
          <p:nvPr/>
        </p:nvSpPr>
        <p:spPr>
          <a:xfrm>
            <a:off x="385748" y="2363571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05DD20-AFA6-41F7-95D5-E9B01B2D7B81}"/>
              </a:ext>
            </a:extLst>
          </p:cNvPr>
          <p:cNvSpPr txBox="1"/>
          <p:nvPr/>
        </p:nvSpPr>
        <p:spPr>
          <a:xfrm>
            <a:off x="535763" y="2364585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0E734F2-38FC-4A63-98B8-378373CCCA9E}"/>
              </a:ext>
            </a:extLst>
          </p:cNvPr>
          <p:cNvSpPr/>
          <p:nvPr/>
        </p:nvSpPr>
        <p:spPr>
          <a:xfrm>
            <a:off x="1581140" y="3244641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2497F3-08AA-4DEC-A46B-7DE6BAFB3F8D}"/>
              </a:ext>
            </a:extLst>
          </p:cNvPr>
          <p:cNvSpPr txBox="1"/>
          <p:nvPr/>
        </p:nvSpPr>
        <p:spPr>
          <a:xfrm>
            <a:off x="1731155" y="3245652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79CFEEB-DC7C-4477-B032-CCB36E83119D}"/>
              </a:ext>
            </a:extLst>
          </p:cNvPr>
          <p:cNvSpPr/>
          <p:nvPr/>
        </p:nvSpPr>
        <p:spPr>
          <a:xfrm>
            <a:off x="2695561" y="2358805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38988F8-ACCB-45B6-8058-922793176248}"/>
              </a:ext>
            </a:extLst>
          </p:cNvPr>
          <p:cNvSpPr txBox="1"/>
          <p:nvPr/>
        </p:nvSpPr>
        <p:spPr>
          <a:xfrm>
            <a:off x="2845576" y="2359816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AE26917-3AFF-4D67-92E2-58B8DE437CA0}"/>
              </a:ext>
            </a:extLst>
          </p:cNvPr>
          <p:cNvSpPr/>
          <p:nvPr/>
        </p:nvSpPr>
        <p:spPr>
          <a:xfrm>
            <a:off x="3805250" y="3254161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F75FFBA-9DD9-4BEB-ACA2-F90480E5A9C5}"/>
              </a:ext>
            </a:extLst>
          </p:cNvPr>
          <p:cNvSpPr txBox="1"/>
          <p:nvPr/>
        </p:nvSpPr>
        <p:spPr>
          <a:xfrm>
            <a:off x="3955265" y="3255172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2CE014B-AD8D-4CC6-8788-90A43ED4AEF3}"/>
              </a:ext>
            </a:extLst>
          </p:cNvPr>
          <p:cNvSpPr/>
          <p:nvPr/>
        </p:nvSpPr>
        <p:spPr>
          <a:xfrm>
            <a:off x="4962529" y="2368325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85B64CF-D1B2-4387-909E-1595E0ACF001}"/>
              </a:ext>
            </a:extLst>
          </p:cNvPr>
          <p:cNvSpPr txBox="1"/>
          <p:nvPr/>
        </p:nvSpPr>
        <p:spPr>
          <a:xfrm>
            <a:off x="5112544" y="2369336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4ED973F-695A-47ED-9682-A8E13112B9D8}"/>
              </a:ext>
            </a:extLst>
          </p:cNvPr>
          <p:cNvSpPr/>
          <p:nvPr/>
        </p:nvSpPr>
        <p:spPr>
          <a:xfrm>
            <a:off x="6062672" y="3282737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AB92450-DAF1-4250-B54D-84B89DE7CED7}"/>
              </a:ext>
            </a:extLst>
          </p:cNvPr>
          <p:cNvSpPr txBox="1"/>
          <p:nvPr/>
        </p:nvSpPr>
        <p:spPr>
          <a:xfrm>
            <a:off x="6212687" y="3283748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F0F8130-E0C4-460D-973D-03769963B2F3}"/>
              </a:ext>
            </a:extLst>
          </p:cNvPr>
          <p:cNvSpPr/>
          <p:nvPr/>
        </p:nvSpPr>
        <p:spPr>
          <a:xfrm>
            <a:off x="7219958" y="2396901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7203D59-DA38-4E7A-B28D-B93468F058C2}"/>
              </a:ext>
            </a:extLst>
          </p:cNvPr>
          <p:cNvSpPr txBox="1"/>
          <p:nvPr/>
        </p:nvSpPr>
        <p:spPr>
          <a:xfrm>
            <a:off x="7369973" y="2397912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38F97FD7-E0B4-4FA9-9739-631CB58F5FF7}"/>
              </a:ext>
            </a:extLst>
          </p:cNvPr>
          <p:cNvSpPr/>
          <p:nvPr/>
        </p:nvSpPr>
        <p:spPr>
          <a:xfrm>
            <a:off x="8334413" y="3325602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891B33C-92F1-45F9-8106-8FB257E44C41}"/>
              </a:ext>
            </a:extLst>
          </p:cNvPr>
          <p:cNvSpPr txBox="1"/>
          <p:nvPr/>
        </p:nvSpPr>
        <p:spPr>
          <a:xfrm>
            <a:off x="8484428" y="3326613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5A127EE5-51C9-44A1-B754-0EC1869ADA64}"/>
              </a:ext>
            </a:extLst>
          </p:cNvPr>
          <p:cNvSpPr/>
          <p:nvPr/>
        </p:nvSpPr>
        <p:spPr>
          <a:xfrm>
            <a:off x="9391680" y="2382614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BF88628-B363-4001-8E68-66500E9A3524}"/>
              </a:ext>
            </a:extLst>
          </p:cNvPr>
          <p:cNvSpPr txBox="1"/>
          <p:nvPr/>
        </p:nvSpPr>
        <p:spPr>
          <a:xfrm>
            <a:off x="9541695" y="2383625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000" dirty="0">
                <a:solidFill>
                  <a:srgbClr val="FF5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9437D9F-2682-442D-BD59-8BC64B9BEBE2}"/>
              </a:ext>
            </a:extLst>
          </p:cNvPr>
          <p:cNvSpPr/>
          <p:nvPr/>
        </p:nvSpPr>
        <p:spPr>
          <a:xfrm>
            <a:off x="10532341" y="3267439"/>
            <a:ext cx="1221581" cy="11695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5050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E3957E5-BD25-41BC-9844-3037E2B486F3}"/>
              </a:ext>
            </a:extLst>
          </p:cNvPr>
          <p:cNvSpPr txBox="1"/>
          <p:nvPr/>
        </p:nvSpPr>
        <p:spPr>
          <a:xfrm>
            <a:off x="10596630" y="3354178"/>
            <a:ext cx="1071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solidFill>
                  <a:srgbClr val="FF3737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7C6CF86A-8265-4FC1-827C-2F1096DA14A9}"/>
              </a:ext>
            </a:extLst>
          </p:cNvPr>
          <p:cNvSpPr/>
          <p:nvPr/>
        </p:nvSpPr>
        <p:spPr>
          <a:xfrm>
            <a:off x="4711302" y="5473848"/>
            <a:ext cx="35171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7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7000" dirty="0"/>
          </a:p>
        </p:txBody>
      </p:sp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963" y="1448664"/>
            <a:ext cx="609600" cy="609600"/>
          </a:xfrm>
          <a:prstGeom prst="rect">
            <a:avLst/>
          </a:prstGeom>
        </p:spPr>
      </p:pic>
      <p:pic>
        <p:nvPicPr>
          <p:cNvPr id="1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1119" y="5687936"/>
            <a:ext cx="609600" cy="609600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7284253" y="6400372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Al finalizar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7A7AEDB6-511C-41B4-9926-CBFF70510BB2}"/>
              </a:ext>
            </a:extLst>
          </p:cNvPr>
          <p:cNvSpPr txBox="1">
            <a:spLocks/>
          </p:cNvSpPr>
          <p:nvPr/>
        </p:nvSpPr>
        <p:spPr>
          <a:xfrm>
            <a:off x="1412087" y="1395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81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¡Los números!</a:t>
            </a:r>
          </a:p>
        </p:txBody>
      </p:sp>
    </p:spTree>
    <p:extLst>
      <p:ext uri="{BB962C8B-B14F-4D97-AF65-F5344CB8AC3E}">
        <p14:creationId xmlns:p14="http://schemas.microsoft.com/office/powerpoint/2010/main" val="11492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/>
      <p:bldP spid="10" grpId="0" animBg="1"/>
      <p:bldP spid="11" grpId="0"/>
      <p:bldP spid="12" grpId="0" animBg="1"/>
      <p:bldP spid="13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C3C03-9DEA-49C6-98F5-277F782B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CL" sz="2800" dirty="0">
                <a:latin typeface="Bahnschrift Light SemiCondensed" panose="020B0502040204020203" pitchFamily="34" charset="0"/>
              </a:rPr>
            </a:br>
            <a:br>
              <a:rPr lang="es-CL" sz="2800" dirty="0">
                <a:latin typeface="Bahnschrift Light SemiCondensed" panose="020B0502040204020203" pitchFamily="34" charset="0"/>
              </a:rPr>
            </a:br>
            <a:r>
              <a:rPr lang="es-CL" sz="2800" dirty="0">
                <a:latin typeface="Bahnschrift Light SemiCondensed" panose="020B0502040204020203" pitchFamily="34" charset="0"/>
              </a:rPr>
              <a:t>Cuenta los objetos y pincha el número que corresponda.</a:t>
            </a:r>
            <a:br>
              <a:rPr lang="es-CL" sz="2500" dirty="0">
                <a:latin typeface="Bahnschrift Light SemiCondensed" panose="020B0502040204020203" pitchFamily="34" charset="0"/>
              </a:rPr>
            </a:br>
            <a:br>
              <a:rPr lang="es-CL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7" y="1690688"/>
            <a:ext cx="4492542" cy="25487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40" y="1690688"/>
            <a:ext cx="4610636" cy="2513136"/>
          </a:xfrm>
          <a:prstGeom prst="rect">
            <a:avLst/>
          </a:prstGeom>
        </p:spPr>
      </p:pic>
      <p:pic>
        <p:nvPicPr>
          <p:cNvPr id="25" name="Imagen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4" t="34703" r="50126" b="34088"/>
          <a:stretch/>
        </p:blipFill>
        <p:spPr>
          <a:xfrm>
            <a:off x="1210557" y="4944025"/>
            <a:ext cx="684651" cy="693841"/>
          </a:xfrm>
          <a:prstGeom prst="roundRect">
            <a:avLst/>
          </a:prstGeom>
        </p:spPr>
      </p:pic>
      <p:pic>
        <p:nvPicPr>
          <p:cNvPr id="26" name="Imagen 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5" t="34734" r="1961" b="35575"/>
          <a:stretch/>
        </p:blipFill>
        <p:spPr>
          <a:xfrm>
            <a:off x="2177957" y="4952268"/>
            <a:ext cx="672663" cy="685598"/>
          </a:xfrm>
          <a:prstGeom prst="roundRect">
            <a:avLst/>
          </a:prstGeom>
        </p:spPr>
      </p:pic>
      <p:pic>
        <p:nvPicPr>
          <p:cNvPr id="27" name="Imagen 2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68346" r="76400" b="1963"/>
          <a:stretch/>
        </p:blipFill>
        <p:spPr>
          <a:xfrm>
            <a:off x="3191048" y="4954846"/>
            <a:ext cx="662151" cy="701881"/>
          </a:xfrm>
          <a:prstGeom prst="roundRect">
            <a:avLst/>
          </a:prstGeom>
        </p:spPr>
      </p:pic>
      <p:pic>
        <p:nvPicPr>
          <p:cNvPr id="28" name="Imagen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9" t="36976" r="28361" b="36135"/>
          <a:stretch/>
        </p:blipFill>
        <p:spPr>
          <a:xfrm>
            <a:off x="4193627" y="4973708"/>
            <a:ext cx="662152" cy="664158"/>
          </a:xfrm>
          <a:prstGeom prst="roundRect">
            <a:avLst/>
          </a:prstGeom>
        </p:spPr>
      </p:pic>
      <p:pic>
        <p:nvPicPr>
          <p:cNvPr id="29" name="Imagen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5" t="35295" r="2922" b="34455"/>
          <a:stretch/>
        </p:blipFill>
        <p:spPr>
          <a:xfrm>
            <a:off x="9530047" y="4935753"/>
            <a:ext cx="662152" cy="659269"/>
          </a:xfrm>
          <a:prstGeom prst="roundRect">
            <a:avLst/>
          </a:prstGeom>
        </p:spPr>
      </p:pic>
      <p:pic>
        <p:nvPicPr>
          <p:cNvPr id="30" name="Imagen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6" t="3020" r="27551" b="67290"/>
          <a:stretch/>
        </p:blipFill>
        <p:spPr>
          <a:xfrm>
            <a:off x="8595658" y="4952268"/>
            <a:ext cx="673432" cy="642755"/>
          </a:xfrm>
          <a:prstGeom prst="roundRect">
            <a:avLst/>
          </a:prstGeom>
        </p:spPr>
      </p:pic>
      <p:pic>
        <p:nvPicPr>
          <p:cNvPr id="31" name="Imagen 3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34807" r="77360" b="35503"/>
          <a:stretch/>
        </p:blipFill>
        <p:spPr>
          <a:xfrm>
            <a:off x="7640246" y="4944025"/>
            <a:ext cx="694455" cy="640240"/>
          </a:xfrm>
          <a:prstGeom prst="roundRect">
            <a:avLst/>
          </a:prstGeom>
        </p:spPr>
      </p:pic>
      <p:pic>
        <p:nvPicPr>
          <p:cNvPr id="32" name="Imagen 3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7" t="3084" r="51638" b="68346"/>
          <a:stretch/>
        </p:blipFill>
        <p:spPr>
          <a:xfrm>
            <a:off x="6700987" y="4918047"/>
            <a:ext cx="683172" cy="666218"/>
          </a:xfrm>
          <a:prstGeom prst="round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6892119" y="6430114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Al finalizar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6058" y="54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4" t="34703" r="50126" b="34088"/>
          <a:stretch/>
        </p:blipFill>
        <p:spPr>
          <a:xfrm>
            <a:off x="7644243" y="4896484"/>
            <a:ext cx="781770" cy="749229"/>
          </a:xfrm>
          <a:prstGeom prst="roundRect">
            <a:avLst/>
          </a:prstGeom>
        </p:spPr>
      </p:pic>
      <p:pic>
        <p:nvPicPr>
          <p:cNvPr id="26" name="Imagen 2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5" t="34734" r="1961" b="35575"/>
          <a:stretch/>
        </p:blipFill>
        <p:spPr>
          <a:xfrm>
            <a:off x="2177957" y="4952267"/>
            <a:ext cx="714978" cy="728727"/>
          </a:xfrm>
          <a:prstGeom prst="roundRect">
            <a:avLst/>
          </a:prstGeom>
        </p:spPr>
      </p:pic>
      <p:pic>
        <p:nvPicPr>
          <p:cNvPr id="28" name="Imagen 2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9" t="36976" r="28361" b="36135"/>
          <a:stretch/>
        </p:blipFill>
        <p:spPr>
          <a:xfrm>
            <a:off x="4193626" y="4973707"/>
            <a:ext cx="723147" cy="707286"/>
          </a:xfrm>
          <a:prstGeom prst="roundRect">
            <a:avLst/>
          </a:prstGeom>
        </p:spPr>
      </p:pic>
      <p:pic>
        <p:nvPicPr>
          <p:cNvPr id="29" name="Imagen 2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5" t="35295" r="2922" b="34455"/>
          <a:stretch/>
        </p:blipFill>
        <p:spPr>
          <a:xfrm>
            <a:off x="9606246" y="4905273"/>
            <a:ext cx="753205" cy="732153"/>
          </a:xfrm>
          <a:prstGeom prst="roundRect">
            <a:avLst/>
          </a:prstGeom>
        </p:spPr>
      </p:pic>
      <p:pic>
        <p:nvPicPr>
          <p:cNvPr id="30" name="Imagen 2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6" t="3020" r="27551" b="67290"/>
          <a:stretch/>
        </p:blipFill>
        <p:spPr>
          <a:xfrm>
            <a:off x="8641377" y="4921788"/>
            <a:ext cx="713234" cy="693445"/>
          </a:xfrm>
          <a:prstGeom prst="roundRect">
            <a:avLst/>
          </a:prstGeom>
        </p:spPr>
      </p:pic>
      <p:pic>
        <p:nvPicPr>
          <p:cNvPr id="31" name="Imagen 3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34807" r="77360" b="35503"/>
          <a:stretch/>
        </p:blipFill>
        <p:spPr>
          <a:xfrm>
            <a:off x="3182972" y="4973708"/>
            <a:ext cx="773844" cy="713431"/>
          </a:xfrm>
          <a:prstGeom prst="roundRect">
            <a:avLst/>
          </a:prstGeom>
        </p:spPr>
      </p:pic>
      <p:pic>
        <p:nvPicPr>
          <p:cNvPr id="32" name="Imagen 3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7" t="3084" r="51638" b="68346"/>
          <a:stretch/>
        </p:blipFill>
        <p:spPr>
          <a:xfrm>
            <a:off x="6637974" y="4918046"/>
            <a:ext cx="746185" cy="727667"/>
          </a:xfrm>
          <a:prstGeom prst="round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1" y="1759251"/>
            <a:ext cx="4481001" cy="25372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7" y="1759251"/>
            <a:ext cx="4481001" cy="2493823"/>
          </a:xfrm>
          <a:prstGeom prst="rect">
            <a:avLst/>
          </a:prstGeom>
        </p:spPr>
      </p:pic>
      <p:pic>
        <p:nvPicPr>
          <p:cNvPr id="5" name="Imagen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0" t="3861" r="1033" b="67377"/>
          <a:stretch/>
        </p:blipFill>
        <p:spPr>
          <a:xfrm>
            <a:off x="1091891" y="4931764"/>
            <a:ext cx="767351" cy="736143"/>
          </a:xfrm>
          <a:prstGeom prst="round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8905314" y="6283947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Al terminar pincha aquí</a:t>
            </a:r>
          </a:p>
        </p:txBody>
      </p:sp>
      <p:sp>
        <p:nvSpPr>
          <p:cNvPr id="15" name="Elipse 14">
            <a:hlinkClick r:id="rId7" action="ppaction://hlinkpres?slideindex=33&amp;slidetitle=Presentación de PowerPoint"/>
          </p:cNvPr>
          <p:cNvSpPr/>
          <p:nvPr/>
        </p:nvSpPr>
        <p:spPr>
          <a:xfrm>
            <a:off x="11466774" y="6322798"/>
            <a:ext cx="416125" cy="329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5121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F5F-518C-4F28-B42D-F6525E5D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813" y="1181893"/>
            <a:ext cx="10515600" cy="1325563"/>
          </a:xfrm>
        </p:spPr>
        <p:txBody>
          <a:bodyPr>
            <a:noAutofit/>
          </a:bodyPr>
          <a:lstStyle/>
          <a:p>
            <a:r>
              <a:rPr lang="es-CL" sz="18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18000" dirty="0"/>
          </a:p>
        </p:txBody>
      </p:sp>
      <p:pic>
        <p:nvPicPr>
          <p:cNvPr id="7" name="Imagen 6" descr="Imagen que contiene papalote, cuarto, vuelo, reloj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670860E2-4768-4F71-81CD-42B200B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921795"/>
            <a:ext cx="3810000" cy="2857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40B1FC-D49A-4645-A590-C74589716F2E}"/>
              </a:ext>
            </a:extLst>
          </p:cNvPr>
          <p:cNvSpPr txBox="1"/>
          <p:nvPr/>
        </p:nvSpPr>
        <p:spPr>
          <a:xfrm flipH="1">
            <a:off x="7784782" y="6193634"/>
            <a:ext cx="635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las sandías para continuar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393" y="1539874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00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B861F-D6BC-45A6-A714-CFAD1FAE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350" y="223440"/>
            <a:ext cx="4819650" cy="1325563"/>
          </a:xfrm>
        </p:spPr>
        <p:txBody>
          <a:bodyPr>
            <a:normAutofit fontScale="90000"/>
          </a:bodyPr>
          <a:lstStyle/>
          <a:p>
            <a:r>
              <a:rPr lang="es-CL" sz="10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El cuadrado</a:t>
            </a:r>
          </a:p>
        </p:txBody>
      </p:sp>
      <p:pic>
        <p:nvPicPr>
          <p:cNvPr id="8" name="Marcador de contenido 9">
            <a:extLst>
              <a:ext uri="{FF2B5EF4-FFF2-40B4-BE49-F238E27FC236}">
                <a16:creationId xmlns:a16="http://schemas.microsoft.com/office/drawing/2014/main" id="{D0A7A2EB-388C-4296-8DCF-DFECA294A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8" y="2115343"/>
            <a:ext cx="6577012" cy="3699569"/>
          </a:xfrm>
        </p:spPr>
      </p:pic>
      <p:sp>
        <p:nvSpPr>
          <p:cNvPr id="4" name="Rectángulo 3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3628" y="581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F5F-518C-4F28-B42D-F6525E5D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813" y="1181893"/>
            <a:ext cx="10515600" cy="1325563"/>
          </a:xfrm>
        </p:spPr>
        <p:txBody>
          <a:bodyPr>
            <a:noAutofit/>
          </a:bodyPr>
          <a:lstStyle/>
          <a:p>
            <a:r>
              <a:rPr lang="es-CL" sz="18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18000" dirty="0"/>
          </a:p>
        </p:txBody>
      </p:sp>
      <p:pic>
        <p:nvPicPr>
          <p:cNvPr id="7" name="Imagen 6" descr="Imagen que contiene papalote, cuarto, vuelo, reloj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670860E2-4768-4F71-81CD-42B200B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921795"/>
            <a:ext cx="3810000" cy="2857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40B1FC-D49A-4645-A590-C74589716F2E}"/>
              </a:ext>
            </a:extLst>
          </p:cNvPr>
          <p:cNvSpPr txBox="1"/>
          <p:nvPr/>
        </p:nvSpPr>
        <p:spPr>
          <a:xfrm flipH="1">
            <a:off x="7860982" y="6193634"/>
            <a:ext cx="635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las sandías para continuar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393" y="1539874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00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FAD9-8B0B-4444-A1A3-47B6D44C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4" y="24971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¡Inténtalo </a:t>
            </a:r>
            <a:b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otra vez!</a:t>
            </a:r>
          </a:p>
        </p:txBody>
      </p:sp>
      <p:pic>
        <p:nvPicPr>
          <p:cNvPr id="4" name="Imagen 3" descr="Imagen que contiene paraguas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84EA4E2-DBD7-4CA0-A361-109D7AD0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785812"/>
            <a:ext cx="3810000" cy="2857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78A04F-206F-4B9C-AC1D-F7875286DE9C}"/>
              </a:ext>
            </a:extLst>
          </p:cNvPr>
          <p:cNvSpPr txBox="1"/>
          <p:nvPr/>
        </p:nvSpPr>
        <p:spPr>
          <a:xfrm flipH="1">
            <a:off x="6660832" y="5957887"/>
            <a:ext cx="506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 sandía para volver a intentarlo</a:t>
            </a:r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55" y="1909762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232" y="605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FAD9-8B0B-4444-A1A3-47B6D44C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4" y="24971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¡Inténtalo </a:t>
            </a:r>
            <a:b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otra vez!</a:t>
            </a:r>
          </a:p>
        </p:txBody>
      </p:sp>
      <p:pic>
        <p:nvPicPr>
          <p:cNvPr id="4" name="Imagen 3" descr="Imagen que contiene paraguas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84EA4E2-DBD7-4CA0-A361-109D7AD0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785812"/>
            <a:ext cx="3810000" cy="2857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78A04F-206F-4B9C-AC1D-F7875286DE9C}"/>
              </a:ext>
            </a:extLst>
          </p:cNvPr>
          <p:cNvSpPr txBox="1"/>
          <p:nvPr/>
        </p:nvSpPr>
        <p:spPr>
          <a:xfrm flipH="1">
            <a:off x="6660832" y="5957887"/>
            <a:ext cx="506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 sandía para volver a intentarlo</a:t>
            </a:r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55" y="1909762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232" y="605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430A92F-BBE7-4B85-B2BF-BB83E7D5D87C}"/>
              </a:ext>
            </a:extLst>
          </p:cNvPr>
          <p:cNvSpPr txBox="1">
            <a:spLocks/>
          </p:cNvSpPr>
          <p:nvPr/>
        </p:nvSpPr>
        <p:spPr>
          <a:xfrm>
            <a:off x="838200" y="207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6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Complementa tu aprendizaje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F9FF120-2450-4993-BEC4-9EB2D58F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2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500" dirty="0">
                <a:latin typeface="Bahnschrift Light SemiCondensed" panose="020B0502040204020203" pitchFamily="34" charset="0"/>
              </a:rPr>
              <a:t>Para profundizar lo realizado te invitamos a trabajar en las siguientes páginas de tu texto  de matemática “El camino del aprendizaje”:</a:t>
            </a:r>
          </a:p>
          <a:p>
            <a:pPr marL="0" indent="0" algn="just">
              <a:buNone/>
            </a:pPr>
            <a:endParaRPr lang="es-CL" sz="2500" dirty="0">
              <a:latin typeface="Bahnschrift Light SemiCondensed" panose="020B0502040204020203" pitchFamily="34" charset="0"/>
            </a:endParaRPr>
          </a:p>
          <a:p>
            <a:pPr marL="0" indent="0" algn="just">
              <a:buNone/>
            </a:pPr>
            <a:endParaRPr lang="es-CL" sz="2500" dirty="0">
              <a:latin typeface="Bahnschrift Light SemiCondensed" panose="020B0502040204020203" pitchFamily="34" charset="0"/>
            </a:endParaRPr>
          </a:p>
          <a:p>
            <a:pPr marL="0" indent="0" algn="just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15" name="Imagen 14" descr="Imagen que contiene lego&#10;&#10;Descripción generada automáticamente">
            <a:extLst>
              <a:ext uri="{FF2B5EF4-FFF2-40B4-BE49-F238E27FC236}">
                <a16:creationId xmlns:a16="http://schemas.microsoft.com/office/drawing/2014/main" id="{91E52631-58A0-48F9-AE38-3A7BD062D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4" y="2347912"/>
            <a:ext cx="5238750" cy="4191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D5FBA46-2377-4E65-8E63-A022BAEB752E}"/>
              </a:ext>
            </a:extLst>
          </p:cNvPr>
          <p:cNvSpPr txBox="1"/>
          <p:nvPr/>
        </p:nvSpPr>
        <p:spPr>
          <a:xfrm>
            <a:off x="5986462" y="2859083"/>
            <a:ext cx="52387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</a:rPr>
              <a:t>Figuras Geométricas: 36 - 39 - 57</a:t>
            </a:r>
          </a:p>
          <a:p>
            <a:r>
              <a:rPr lang="es-CL" sz="2500" dirty="0">
                <a:latin typeface="Bahnschrift Light SemiCondensed" panose="020B0502040204020203" pitchFamily="34" charset="0"/>
              </a:rPr>
              <a:t> </a:t>
            </a:r>
          </a:p>
          <a:p>
            <a:r>
              <a:rPr lang="es-CL" sz="2500" dirty="0">
                <a:latin typeface="Bahnschrift Light SemiCondensed" panose="020B0502040204020203" pitchFamily="34" charset="0"/>
              </a:rPr>
              <a:t>Números: 43 – 46 - 47</a:t>
            </a:r>
          </a:p>
          <a:p>
            <a:endParaRPr lang="es-CL" sz="2500" dirty="0">
              <a:latin typeface="Bahnschrift Light SemiCondensed" panose="020B0502040204020203" pitchFamily="34" charset="0"/>
            </a:endParaRPr>
          </a:p>
          <a:p>
            <a:r>
              <a:rPr lang="es-CL" sz="2500" dirty="0">
                <a:latin typeface="Bahnschrift Light SemiCondensed" panose="020B0502040204020203" pitchFamily="34" charset="0"/>
              </a:rPr>
              <a:t>Lateralidad: 7 - 12</a:t>
            </a:r>
          </a:p>
          <a:p>
            <a:endParaRPr lang="es-CL" sz="2500" dirty="0">
              <a:latin typeface="Bahnschrift Light SemiCondensed" panose="020B05020402040202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441712A-C434-4C67-B872-16B2C389A462}"/>
              </a:ext>
            </a:extLst>
          </p:cNvPr>
          <p:cNvSpPr/>
          <p:nvPr/>
        </p:nvSpPr>
        <p:spPr>
          <a:xfrm>
            <a:off x="10375105" y="6300385"/>
            <a:ext cx="17002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5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Presiona </a:t>
            </a:r>
            <a:r>
              <a:rPr lang="es-CL" sz="25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endParaRPr lang="es-CL" sz="2500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5074" y="56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EEBE0-4D62-4959-BDFF-695D4EF3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L" sz="6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Links de interés</a:t>
            </a:r>
            <a:endParaRPr lang="es-CL" sz="6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173EF3-9E89-49EB-A0B8-8ADAA01A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288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s-CL" dirty="0">
              <a:hlinkClick r:id="" action="ppaction://noaction"/>
            </a:endParaRPr>
          </a:p>
          <a:p>
            <a:pPr marL="0" indent="0">
              <a:buNone/>
            </a:pPr>
            <a:endParaRPr lang="es-CL" dirty="0">
              <a:hlinkClick r:id="" action="ppaction://noaction"/>
            </a:endParaRP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BE83FD-55C6-4493-AFEC-373FFB5B4197}"/>
              </a:ext>
            </a:extLst>
          </p:cNvPr>
          <p:cNvSpPr txBox="1"/>
          <p:nvPr/>
        </p:nvSpPr>
        <p:spPr>
          <a:xfrm>
            <a:off x="838200" y="1518850"/>
            <a:ext cx="955833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</a:rPr>
              <a:t>¡Busca estos juegos de figuras geométricas!</a:t>
            </a:r>
          </a:p>
          <a:p>
            <a:endParaRPr lang="es-CL" sz="2500" dirty="0">
              <a:latin typeface="Bahnschrift Light SemiCondensed" panose="020B0502040204020203" pitchFamily="34" charset="0"/>
            </a:endParaRPr>
          </a:p>
          <a:p>
            <a:r>
              <a:rPr lang="es-CL" sz="2500" dirty="0">
                <a:latin typeface="Bahnschrift Light SemiCondensed" panose="020B0502040204020203" pitchFamily="34" charset="0"/>
                <a:hlinkClick r:id="rId4"/>
              </a:rPr>
              <a:t>https://www.mundoprimaria.com/juegos-educativos/juegos-matematicas/juego-tangram</a:t>
            </a:r>
            <a:endParaRPr lang="es-CL" sz="2500" dirty="0">
              <a:latin typeface="Bahnschrift Light SemiCondensed" panose="020B0502040204020203" pitchFamily="34" charset="0"/>
            </a:endParaRPr>
          </a:p>
          <a:p>
            <a:endParaRPr lang="es-CL" sz="2500" dirty="0">
              <a:latin typeface="Bahnschrift Light SemiCondensed" panose="020B0502040204020203" pitchFamily="34" charset="0"/>
            </a:endParaRPr>
          </a:p>
          <a:p>
            <a:r>
              <a:rPr lang="es-CL" sz="2500" dirty="0">
                <a:latin typeface="Bahnschrift Light SemiCondensed" panose="020B0502040204020203" pitchFamily="34" charset="0"/>
                <a:hlinkClick r:id="rId5"/>
              </a:rPr>
              <a:t>https://arbolabc.com/juegos-de-figuras-geometricas/ayudemos-al-ogro</a:t>
            </a:r>
            <a:endParaRPr lang="es-CL" sz="2500" dirty="0">
              <a:latin typeface="Bahnschrift Light SemiCondensed" panose="020B0502040204020203" pitchFamily="34" charset="0"/>
            </a:endParaRPr>
          </a:p>
          <a:p>
            <a:endParaRPr lang="es-CL" sz="2500" dirty="0">
              <a:latin typeface="Bahnschrift Light SemiCondensed" panose="020B0502040204020203" pitchFamily="34" charset="0"/>
            </a:endParaRPr>
          </a:p>
          <a:p>
            <a:endParaRPr lang="es-CL" sz="2500" dirty="0">
              <a:latin typeface="Bahnschrift Light SemiCondensed" panose="020B0502040204020203" pitchFamily="34" charset="0"/>
            </a:endParaRPr>
          </a:p>
          <a:p>
            <a:r>
              <a:rPr lang="es-CL" sz="2500" dirty="0">
                <a:latin typeface="Bahnschrift Light SemiCondensed" panose="020B0502040204020203" pitchFamily="34" charset="0"/>
              </a:rPr>
              <a:t>Observa este video para potenciar los números del 1 al 10</a:t>
            </a:r>
          </a:p>
          <a:p>
            <a:endParaRPr lang="es-CL" sz="2500" dirty="0">
              <a:latin typeface="Bahnschrift Light SemiCondensed" panose="020B0502040204020203" pitchFamily="34" charset="0"/>
            </a:endParaRPr>
          </a:p>
          <a:p>
            <a:r>
              <a:rPr lang="es-CL" sz="2500" dirty="0">
                <a:latin typeface="Bahnschrift Light SemiCondensed" panose="020B0502040204020203" pitchFamily="34" charset="0"/>
                <a:hlinkClick r:id="rId6"/>
              </a:rPr>
              <a:t>https://www.youtube.com/watch?v=y1ZIRC_LMzE</a:t>
            </a:r>
            <a:endParaRPr lang="es-CL" sz="2500" dirty="0">
              <a:latin typeface="Bahnschrift Light SemiCondensed" panose="020B0502040204020203" pitchFamily="34" charset="0"/>
            </a:endParaRPr>
          </a:p>
          <a:p>
            <a:r>
              <a:rPr lang="es-CL" sz="2500" dirty="0">
                <a:latin typeface="Bahnschrift Light SemiCondensed" panose="020B0502040204020203" pitchFamily="34" charset="0"/>
              </a:rPr>
              <a:t> </a:t>
            </a:r>
          </a:p>
          <a:p>
            <a:endParaRPr lang="es-CL" sz="2500" dirty="0">
              <a:latin typeface="Bahnschrift Light SemiCondensed" panose="020B0502040204020203" pitchFamily="34" charset="0"/>
            </a:endParaRPr>
          </a:p>
          <a:p>
            <a:endParaRPr lang="es-CL" dirty="0"/>
          </a:p>
        </p:txBody>
      </p:sp>
      <p:sp>
        <p:nvSpPr>
          <p:cNvPr id="6" name="Rectángulo 5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2569" y="637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12" descr="Imagen que contiene lego, flor&#10;&#10;Descripción generada automáticamente">
            <a:extLst>
              <a:ext uri="{FF2B5EF4-FFF2-40B4-BE49-F238E27FC236}">
                <a16:creationId xmlns:a16="http://schemas.microsoft.com/office/drawing/2014/main" id="{1E3F28F2-48EE-4341-88E6-2821D3F6A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6" y="149219"/>
            <a:ext cx="8544986" cy="640874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DE4566-C0EA-40D1-BF20-E42403274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96" y="5457828"/>
            <a:ext cx="8279108" cy="1457327"/>
          </a:xfrm>
        </p:spPr>
        <p:txBody>
          <a:bodyPr>
            <a:normAutofit/>
          </a:bodyPr>
          <a:lstStyle/>
          <a:p>
            <a:pPr algn="ctr"/>
            <a:r>
              <a:rPr lang="es-CL" sz="96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¡Buen trabajo!</a:t>
            </a:r>
            <a:endParaRPr lang="es-CL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8602" y="5822157"/>
            <a:ext cx="609600" cy="6096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enter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93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98CBEE-3084-4D02-88B6-76BD24F88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515863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CL" sz="5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Familias, recuerden que cualquier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CL" sz="5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duda que presenten ustedes o los niños/as nos pueden contactar a los correos especificados en la página web del colegio.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</a:t>
            </a:r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EFCA35C-76EF-428E-849C-CEDAADF3C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62" y="4471427"/>
            <a:ext cx="2494280" cy="187071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5566" y="88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7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EAE2F5C-E7FD-4F23-A183-592D565E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8" y="-115850"/>
            <a:ext cx="10515600" cy="1325563"/>
          </a:xfrm>
        </p:spPr>
        <p:txBody>
          <a:bodyPr>
            <a:norm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  <a:ea typeface="+mn-ea"/>
                <a:cs typeface="+mn-cs"/>
              </a:rPr>
              <a:t>Observa las figuras y pincha solo los cuadrados.</a:t>
            </a:r>
          </a:p>
        </p:txBody>
      </p:sp>
      <p:sp>
        <p:nvSpPr>
          <p:cNvPr id="20" name="Rectángulo 19">
            <a:hlinkClick r:id="rId4" action="ppaction://hlinkpres?slideindex=6&amp;slidetitle=¡Inténtalo  otra vez!"/>
          </p:cNvPr>
          <p:cNvSpPr/>
          <p:nvPr/>
        </p:nvSpPr>
        <p:spPr>
          <a:xfrm>
            <a:off x="5999438" y="921165"/>
            <a:ext cx="2157984" cy="29809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>
            <a:hlinkClick r:id="rId5" action="ppaction://hlinkpres?slideindex=5&amp;slidetitle=¡Muy bien!"/>
          </p:cNvPr>
          <p:cNvSpPr/>
          <p:nvPr/>
        </p:nvSpPr>
        <p:spPr>
          <a:xfrm>
            <a:off x="3537109" y="2604376"/>
            <a:ext cx="2962656" cy="2568988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Triángulo isósceles 21">
            <a:hlinkClick r:id="rId4" action="ppaction://hlinkpres?slideindex=6&amp;slidetitle=¡Inténtalo  otra vez!"/>
          </p:cNvPr>
          <p:cNvSpPr/>
          <p:nvPr/>
        </p:nvSpPr>
        <p:spPr>
          <a:xfrm>
            <a:off x="5830292" y="2425791"/>
            <a:ext cx="3456432" cy="1490472"/>
          </a:xfrm>
          <a:prstGeom prst="triangle">
            <a:avLst/>
          </a:prstGeom>
          <a:solidFill>
            <a:srgbClr val="FF43C5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/>
          <p:cNvSpPr/>
          <p:nvPr/>
        </p:nvSpPr>
        <p:spPr>
          <a:xfrm>
            <a:off x="6361458" y="3917801"/>
            <a:ext cx="2353917" cy="18210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hlinkClick r:id="rId5" action="ppaction://hlinkpres?slideindex=5&amp;slidetitle=¡Muy bien!"/>
          </p:cNvPr>
          <p:cNvSpPr/>
          <p:nvPr/>
        </p:nvSpPr>
        <p:spPr>
          <a:xfrm>
            <a:off x="6816503" y="5025304"/>
            <a:ext cx="731140" cy="7132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hlinkClick r:id="rId5" action="ppaction://hlinkpres?slideindex=5&amp;slidetitle=¡Muy bien!"/>
          </p:cNvPr>
          <p:cNvSpPr/>
          <p:nvPr/>
        </p:nvSpPr>
        <p:spPr>
          <a:xfrm>
            <a:off x="4639338" y="4460132"/>
            <a:ext cx="731140" cy="7132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hlinkClick r:id="rId5" action="ppaction://hlinkpres?slideindex=5&amp;slidetitle=¡Muy bien!"/>
          </p:cNvPr>
          <p:cNvSpPr/>
          <p:nvPr/>
        </p:nvSpPr>
        <p:spPr>
          <a:xfrm>
            <a:off x="6188774" y="1303575"/>
            <a:ext cx="621982" cy="5731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ctángulo 26">
            <a:hlinkClick r:id="rId5" action="ppaction://hlinkpres?slideindex=5&amp;slidetitle=¡Muy bien!"/>
          </p:cNvPr>
          <p:cNvSpPr/>
          <p:nvPr/>
        </p:nvSpPr>
        <p:spPr>
          <a:xfrm>
            <a:off x="7447310" y="1165835"/>
            <a:ext cx="493586" cy="4601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Rectángulo 27">
            <a:hlinkClick r:id="rId5" action="ppaction://hlinkpres?slideindex=5&amp;slidetitle=¡Muy bien!"/>
          </p:cNvPr>
          <p:cNvSpPr/>
          <p:nvPr/>
        </p:nvSpPr>
        <p:spPr>
          <a:xfrm>
            <a:off x="7447310" y="1846324"/>
            <a:ext cx="493586" cy="4601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ángulo 28">
            <a:hlinkClick r:id="rId5" action="ppaction://hlinkpres?slideindex=5&amp;slidetitle=¡Muy bien!"/>
          </p:cNvPr>
          <p:cNvSpPr/>
          <p:nvPr/>
        </p:nvSpPr>
        <p:spPr>
          <a:xfrm>
            <a:off x="5591531" y="2968431"/>
            <a:ext cx="493586" cy="4601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Rectángulo 29">
            <a:hlinkClick r:id="rId5" action="ppaction://hlinkpres?slideindex=5&amp;slidetitle=¡Muy bien!"/>
          </p:cNvPr>
          <p:cNvSpPr/>
          <p:nvPr/>
        </p:nvSpPr>
        <p:spPr>
          <a:xfrm>
            <a:off x="4741475" y="2968431"/>
            <a:ext cx="493586" cy="46010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Rectángulo 30">
            <a:hlinkClick r:id="rId5" action="ppaction://hlinkpres?slideindex=5&amp;slidetitle=¡Muy bien!"/>
          </p:cNvPr>
          <p:cNvSpPr/>
          <p:nvPr/>
        </p:nvSpPr>
        <p:spPr>
          <a:xfrm>
            <a:off x="3848195" y="2968431"/>
            <a:ext cx="493586" cy="4601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Elipse 31">
            <a:hlinkClick r:id="rId4" action="ppaction://hlinkpres?slideindex=6&amp;slidetitle=¡Inténtalo  otra vez!"/>
          </p:cNvPr>
          <p:cNvSpPr/>
          <p:nvPr/>
        </p:nvSpPr>
        <p:spPr>
          <a:xfrm>
            <a:off x="7694103" y="4146779"/>
            <a:ext cx="591026" cy="57126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Rectángulo 32">
            <a:hlinkClick r:id="rId5" action="ppaction://hlinkpres?slideindex=5&amp;slidetitle=¡Muy bien!"/>
          </p:cNvPr>
          <p:cNvSpPr/>
          <p:nvPr/>
        </p:nvSpPr>
        <p:spPr>
          <a:xfrm>
            <a:off x="5171267" y="2038855"/>
            <a:ext cx="603968" cy="5731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Elipse 33">
            <a:hlinkClick r:id="rId4" action="ppaction://hlinkpres?slideindex=6&amp;slidetitle=¡Inténtalo  otra vez!"/>
          </p:cNvPr>
          <p:cNvSpPr/>
          <p:nvPr/>
        </p:nvSpPr>
        <p:spPr>
          <a:xfrm>
            <a:off x="5286379" y="2157413"/>
            <a:ext cx="387476" cy="3142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Rectángulo 34"/>
          <p:cNvSpPr/>
          <p:nvPr/>
        </p:nvSpPr>
        <p:spPr>
          <a:xfrm>
            <a:off x="9043990" y="6258913"/>
            <a:ext cx="3111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Al finalizar pincha aquí</a:t>
            </a:r>
          </a:p>
        </p:txBody>
      </p:sp>
      <p:sp>
        <p:nvSpPr>
          <p:cNvPr id="37" name="Elipse 36">
            <a:hlinkClick r:id="rId6" action="ppaction://hlinkpres?slideindex=7&amp;slidetitle=El triángulo"/>
          </p:cNvPr>
          <p:cNvSpPr/>
          <p:nvPr/>
        </p:nvSpPr>
        <p:spPr>
          <a:xfrm>
            <a:off x="11466774" y="6322798"/>
            <a:ext cx="416125" cy="329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1458" y="20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F5F-518C-4F28-B42D-F6525E5D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813" y="1181893"/>
            <a:ext cx="10515600" cy="1325563"/>
          </a:xfrm>
        </p:spPr>
        <p:txBody>
          <a:bodyPr>
            <a:noAutofit/>
          </a:bodyPr>
          <a:lstStyle/>
          <a:p>
            <a:r>
              <a:rPr lang="es-CL" sz="18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18000" dirty="0"/>
          </a:p>
        </p:txBody>
      </p:sp>
      <p:pic>
        <p:nvPicPr>
          <p:cNvPr id="7" name="Imagen 6" descr="Imagen que contiene papalote, cuarto, vuelo, reloj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670860E2-4768-4F71-81CD-42B200B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921795"/>
            <a:ext cx="3810000" cy="2857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40B1FC-D49A-4645-A590-C74589716F2E}"/>
              </a:ext>
            </a:extLst>
          </p:cNvPr>
          <p:cNvSpPr txBox="1"/>
          <p:nvPr/>
        </p:nvSpPr>
        <p:spPr>
          <a:xfrm flipH="1">
            <a:off x="7597015" y="6304002"/>
            <a:ext cx="635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las sandías para continuar </a:t>
            </a:r>
            <a:endParaRPr lang="es-CL" sz="4000" dirty="0">
              <a:solidFill>
                <a:schemeClr val="accent6">
                  <a:lumMod val="75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393" y="1539874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00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FAD9-8B0B-4444-A1A3-47B6D44C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4" y="24971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¡Inténtalo </a:t>
            </a:r>
            <a:b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CL" sz="1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otra vez!</a:t>
            </a:r>
          </a:p>
        </p:txBody>
      </p:sp>
      <p:pic>
        <p:nvPicPr>
          <p:cNvPr id="4" name="Imagen 3" descr="Imagen que contiene paraguas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84EA4E2-DBD7-4CA0-A361-109D7AD0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785812"/>
            <a:ext cx="3810000" cy="2857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78A04F-206F-4B9C-AC1D-F7875286DE9C}"/>
              </a:ext>
            </a:extLst>
          </p:cNvPr>
          <p:cNvSpPr txBox="1"/>
          <p:nvPr/>
        </p:nvSpPr>
        <p:spPr>
          <a:xfrm flipH="1">
            <a:off x="6660832" y="5957887"/>
            <a:ext cx="506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 sandía para volver a intentarlo</a:t>
            </a:r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55" y="1909762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232" y="605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37E3BE4-04EB-4368-BB4E-C083BB51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87" y="150911"/>
            <a:ext cx="4819650" cy="1325563"/>
          </a:xfrm>
        </p:spPr>
        <p:txBody>
          <a:bodyPr>
            <a:normAutofit fontScale="90000"/>
          </a:bodyPr>
          <a:lstStyle/>
          <a:p>
            <a:r>
              <a:rPr lang="es-CL" sz="10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El triángulo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5BCC4C6E-5096-4837-B2C4-FCA6BD1E7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" name="Marcador de contenido 5">
            <a:extLst>
              <a:ext uri="{FF2B5EF4-FFF2-40B4-BE49-F238E27FC236}">
                <a16:creationId xmlns:a16="http://schemas.microsoft.com/office/drawing/2014/main" id="{A44782C9-1B84-406C-991C-BFE21CC1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92969"/>
            <a:ext cx="7735712" cy="4351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29538" y="6396335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                                           Presiona enter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9234" y="670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EAE2F5C-E7FD-4F23-A183-592D565E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73" y="-43420"/>
            <a:ext cx="10515600" cy="1325563"/>
          </a:xfrm>
        </p:spPr>
        <p:txBody>
          <a:bodyPr>
            <a:normAutofit/>
          </a:bodyPr>
          <a:lstStyle/>
          <a:p>
            <a:r>
              <a:rPr lang="es-CL" sz="2500" dirty="0">
                <a:latin typeface="Bahnschrift Light SemiCondensed" panose="020B0502040204020203" pitchFamily="34" charset="0"/>
                <a:ea typeface="+mn-ea"/>
                <a:cs typeface="+mn-cs"/>
              </a:rPr>
              <a:t>Pincha los animales que están dentro del triángulo</a:t>
            </a:r>
            <a:r>
              <a:rPr lang="es-CL" sz="2400" dirty="0"/>
              <a:t>. </a:t>
            </a:r>
          </a:p>
        </p:txBody>
      </p:sp>
      <p:sp>
        <p:nvSpPr>
          <p:cNvPr id="3" name="Triángulo isósceles 2"/>
          <p:cNvSpPr/>
          <p:nvPr/>
        </p:nvSpPr>
        <p:spPr>
          <a:xfrm>
            <a:off x="4855940" y="3903097"/>
            <a:ext cx="2582779" cy="215985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riángulo isósceles 8"/>
          <p:cNvSpPr/>
          <p:nvPr/>
        </p:nvSpPr>
        <p:spPr>
          <a:xfrm>
            <a:off x="8400274" y="1219816"/>
            <a:ext cx="2582779" cy="215985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Triángulo isósceles 9"/>
          <p:cNvSpPr/>
          <p:nvPr/>
        </p:nvSpPr>
        <p:spPr>
          <a:xfrm>
            <a:off x="800264" y="1395113"/>
            <a:ext cx="2582779" cy="215985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hlinkClick r:id="rId4" action="ppaction://hlinkpres?slideindex=9&amp;slidetitle=¡Muy bien!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63" y="2375368"/>
            <a:ext cx="871333" cy="920049"/>
          </a:xfrm>
          <a:prstGeom prst="rect">
            <a:avLst/>
          </a:prstGeom>
        </p:spPr>
      </p:pic>
      <p:pic>
        <p:nvPicPr>
          <p:cNvPr id="12" name="Imagen 11">
            <a:hlinkClick r:id="rId4" action="ppaction://hlinkpres?slideindex=9&amp;slidetitle=¡Muy bien!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85" y="2095104"/>
            <a:ext cx="952756" cy="1079927"/>
          </a:xfrm>
          <a:prstGeom prst="rect">
            <a:avLst/>
          </a:prstGeom>
        </p:spPr>
      </p:pic>
      <p:pic>
        <p:nvPicPr>
          <p:cNvPr id="13" name="Imagen 12">
            <a:hlinkClick r:id="rId4" action="ppaction://hlinkpres?slideindex=9&amp;slidetitle=¡Muy bien!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"/>
          <a:stretch/>
        </p:blipFill>
        <p:spPr>
          <a:xfrm>
            <a:off x="5580373" y="4898273"/>
            <a:ext cx="1133911" cy="109443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67555" y="4102441"/>
            <a:ext cx="2448198" cy="19250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/>
          <p:cNvSpPr/>
          <p:nvPr/>
        </p:nvSpPr>
        <p:spPr>
          <a:xfrm>
            <a:off x="4731595" y="1609497"/>
            <a:ext cx="2448198" cy="19250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/>
          <p:cNvSpPr/>
          <p:nvPr/>
        </p:nvSpPr>
        <p:spPr>
          <a:xfrm>
            <a:off x="8493877" y="4046000"/>
            <a:ext cx="2448198" cy="19250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>
            <a:hlinkClick r:id="rId8" action="ppaction://hlinkpres?slideindex=10&amp;slidetitle=¡Inténtalo  otra vez!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29" y="4175715"/>
            <a:ext cx="1788471" cy="1665621"/>
          </a:xfrm>
          <a:prstGeom prst="rect">
            <a:avLst/>
          </a:prstGeom>
        </p:spPr>
      </p:pic>
      <p:pic>
        <p:nvPicPr>
          <p:cNvPr id="18" name="Imagen 17">
            <a:hlinkClick r:id="rId8" action="ppaction://hlinkpres?slideindex=10&amp;slidetitle=¡Inténtalo  otra vez!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06" y="1850505"/>
            <a:ext cx="1559660" cy="1559660"/>
          </a:xfrm>
          <a:prstGeom prst="rect">
            <a:avLst/>
          </a:prstGeom>
        </p:spPr>
      </p:pic>
      <p:pic>
        <p:nvPicPr>
          <p:cNvPr id="19" name="Imagen 18">
            <a:hlinkClick r:id="rId8" action="ppaction://hlinkpres?slideindex=10&amp;slidetitle=¡Inténtalo  otra vez!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41" y="4431983"/>
            <a:ext cx="1701578" cy="1153084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8797429" y="6289186"/>
            <a:ext cx="5215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Al terminar pincha aquí</a:t>
            </a:r>
          </a:p>
        </p:txBody>
      </p:sp>
      <p:sp>
        <p:nvSpPr>
          <p:cNvPr id="22" name="Elipse 21">
            <a:hlinkClick r:id="rId12" action="ppaction://hlinkpres?slideindex=11&amp;slidetitle=El rectángulo"/>
          </p:cNvPr>
          <p:cNvSpPr/>
          <p:nvPr/>
        </p:nvSpPr>
        <p:spPr>
          <a:xfrm>
            <a:off x="11312228" y="6355230"/>
            <a:ext cx="416125" cy="329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6056" y="314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F5F-518C-4F28-B42D-F6525E5D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813" y="1181893"/>
            <a:ext cx="10515600" cy="1325563"/>
          </a:xfrm>
        </p:spPr>
        <p:txBody>
          <a:bodyPr>
            <a:noAutofit/>
          </a:bodyPr>
          <a:lstStyle/>
          <a:p>
            <a:r>
              <a:rPr lang="es-CL" sz="18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¡Muy bien!</a:t>
            </a:r>
            <a:endParaRPr lang="es-CL" sz="18000" dirty="0"/>
          </a:p>
        </p:txBody>
      </p:sp>
      <p:pic>
        <p:nvPicPr>
          <p:cNvPr id="7" name="Imagen 6" descr="Imagen que contiene papalote, cuarto, vuelo, reloj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670860E2-4768-4F71-81CD-42B200B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921795"/>
            <a:ext cx="3810000" cy="2857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40B1FC-D49A-4645-A590-C74589716F2E}"/>
              </a:ext>
            </a:extLst>
          </p:cNvPr>
          <p:cNvSpPr txBox="1"/>
          <p:nvPr/>
        </p:nvSpPr>
        <p:spPr>
          <a:xfrm flipH="1">
            <a:off x="7862887" y="6304002"/>
            <a:ext cx="635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Pincha las sandías para continuar</a:t>
            </a:r>
            <a:endParaRPr lang="es-CL" sz="4000" dirty="0">
              <a:solidFill>
                <a:schemeClr val="accent6">
                  <a:lumMod val="75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393" y="1539874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00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554</Words>
  <Application>Microsoft Macintosh PowerPoint</Application>
  <PresentationFormat>Panorámica</PresentationFormat>
  <Paragraphs>127</Paragraphs>
  <Slides>36</Slides>
  <Notes>1</Notes>
  <HiddenSlides>0</HiddenSlides>
  <MMClips>53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Agency FB</vt:lpstr>
      <vt:lpstr>Arial</vt:lpstr>
      <vt:lpstr>Bahnschrift Light SemiCondensed</vt:lpstr>
      <vt:lpstr>Calibri</vt:lpstr>
      <vt:lpstr>Calibri Light</vt:lpstr>
      <vt:lpstr>Tema de Office</vt:lpstr>
      <vt:lpstr>Presentación de PowerPoint</vt:lpstr>
      <vt:lpstr>Las figuras geométricas</vt:lpstr>
      <vt:lpstr>El cuadrado</vt:lpstr>
      <vt:lpstr>Observa las figuras y pincha solo los cuadrados.</vt:lpstr>
      <vt:lpstr>¡Muy bien!</vt:lpstr>
      <vt:lpstr>¡Inténtalo  otra vez!</vt:lpstr>
      <vt:lpstr>El triángulo</vt:lpstr>
      <vt:lpstr>Pincha los animales que están dentro del triángulo. </vt:lpstr>
      <vt:lpstr>¡Muy bien!</vt:lpstr>
      <vt:lpstr>¡Inténtalo  otra vez!</vt:lpstr>
      <vt:lpstr>El rectángulo</vt:lpstr>
      <vt:lpstr>Observa y pincha los rectángulos. </vt:lpstr>
      <vt:lpstr>¡Muy bien!</vt:lpstr>
      <vt:lpstr>¡Inténtalo  otra vez!</vt:lpstr>
      <vt:lpstr>Presentación de PowerPoint</vt:lpstr>
      <vt:lpstr>Observa y pincha los objetos que tengan forma de círculo. </vt:lpstr>
      <vt:lpstr>¡Muy bien!</vt:lpstr>
      <vt:lpstr>¡Inténtalo  otra vez!</vt:lpstr>
      <vt:lpstr>Aplica lo aprendido</vt:lpstr>
      <vt:lpstr>Ejemplo de registro:</vt:lpstr>
      <vt:lpstr>Lateralidad</vt:lpstr>
      <vt:lpstr>Observa las flechas y pincha sólo las que van hacia la derecha </vt:lpstr>
      <vt:lpstr>¡Muy bien!</vt:lpstr>
      <vt:lpstr>¡Inténtalo  otra vez!</vt:lpstr>
      <vt:lpstr>¡A jugar!</vt:lpstr>
      <vt:lpstr>Sigue la secuencia con tu dedo índice</vt:lpstr>
      <vt:lpstr>  Cuenta los objetos y pincha el número que corresponda.  </vt:lpstr>
      <vt:lpstr>Presentación de PowerPoint</vt:lpstr>
      <vt:lpstr>¡Muy bien!</vt:lpstr>
      <vt:lpstr>¡Muy bien!</vt:lpstr>
      <vt:lpstr>¡Inténtalo  otra vez!</vt:lpstr>
      <vt:lpstr>¡Inténtalo  otra vez!</vt:lpstr>
      <vt:lpstr>Presentación de PowerPoint</vt:lpstr>
      <vt:lpstr>Links de interés</vt:lpstr>
      <vt:lpstr>¡Buen trabajo!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Yañez</dc:creator>
  <cp:lastModifiedBy>Jaime Yáñez</cp:lastModifiedBy>
  <cp:revision>113</cp:revision>
  <dcterms:created xsi:type="dcterms:W3CDTF">2020-04-08T19:33:27Z</dcterms:created>
  <dcterms:modified xsi:type="dcterms:W3CDTF">2020-04-23T02:05:11Z</dcterms:modified>
</cp:coreProperties>
</file>